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58" r:id="rId4"/>
    <p:sldId id="259" r:id="rId5"/>
    <p:sldId id="260" r:id="rId6"/>
    <p:sldId id="261" r:id="rId7"/>
    <p:sldId id="262" r:id="rId8"/>
    <p:sldId id="263" r:id="rId9"/>
    <p:sldId id="264" r:id="rId10"/>
    <p:sldId id="265" r:id="rId11"/>
    <p:sldId id="272" r:id="rId12"/>
    <p:sldId id="266" r:id="rId13"/>
    <p:sldId id="274" r:id="rId14"/>
    <p:sldId id="275" r:id="rId15"/>
    <p:sldId id="267" r:id="rId16"/>
    <p:sldId id="268" r:id="rId17"/>
    <p:sldId id="269" r:id="rId18"/>
    <p:sldId id="270" r:id="rId19"/>
    <p:sldId id="271"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18" d="100"/>
          <a:sy n="118" d="100"/>
        </p:scale>
        <p:origin x="2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0E165-02F1-4ED0-B2C0-8555E1B07621}"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D0F6F-010C-4918-8CC2-1CEC249CD5B4}" type="slidenum">
              <a:rPr lang="en-GB" smtClean="0"/>
              <a:t>‹#›</a:t>
            </a:fld>
            <a:endParaRPr lang="en-GB"/>
          </a:p>
        </p:txBody>
      </p:sp>
    </p:spTree>
    <p:extLst>
      <p:ext uri="{BB962C8B-B14F-4D97-AF65-F5344CB8AC3E}">
        <p14:creationId xmlns:p14="http://schemas.microsoft.com/office/powerpoint/2010/main" val="387340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9D0F6F-010C-4918-8CC2-1CEC249CD5B4}" type="slidenum">
              <a:rPr lang="en-GB" smtClean="0"/>
              <a:t>1</a:t>
            </a:fld>
            <a:endParaRPr lang="en-GB"/>
          </a:p>
        </p:txBody>
      </p:sp>
    </p:spTree>
    <p:extLst>
      <p:ext uri="{BB962C8B-B14F-4D97-AF65-F5344CB8AC3E}">
        <p14:creationId xmlns:p14="http://schemas.microsoft.com/office/powerpoint/2010/main" val="105824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75A77D-A6A1-4330-8AA5-F913C49CE1DC}"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32956966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F1F653-6D2D-41B4-AA01-9AD6C401E8FF}"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215297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1580E-0211-4BB3-94B7-1D6A22815AC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407850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a:t>
            </a:fld>
            <a:endParaRPr lang="en-GB"/>
          </a:p>
        </p:txBody>
      </p:sp>
      <p:sp>
        <p:nvSpPr>
          <p:cNvPr id="8" name="Content Placeholder 7"/>
          <p:cNvSpPr>
            <a:spLocks noGrp="1"/>
          </p:cNvSpPr>
          <p:nvPr>
            <p:ph sz="quarter" idx="13"/>
          </p:nvPr>
        </p:nvSpPr>
        <p:spPr>
          <a:xfrm>
            <a:off x="484188" y="161925"/>
            <a:ext cx="11376025" cy="6194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9741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8C605-F060-4EAB-8F55-540D3146893F}"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70812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0204D6-D2BC-4349-B789-5FB20A507B46}" type="datetime1">
              <a:rPr lang="en-GB" smtClean="0"/>
              <a:t>15/12/2021</a:t>
            </a:fld>
            <a:endParaRPr lang="en-GB"/>
          </a:p>
        </p:txBody>
      </p:sp>
      <p:sp>
        <p:nvSpPr>
          <p:cNvPr id="6" name="Footer Placeholder 5"/>
          <p:cNvSpPr>
            <a:spLocks noGrp="1"/>
          </p:cNvSpPr>
          <p:nvPr>
            <p:ph type="ftr" sz="quarter" idx="11"/>
          </p:nvPr>
        </p:nvSpPr>
        <p:spPr/>
        <p:txBody>
          <a:bodyPr/>
          <a:lstStyle/>
          <a:p>
            <a:r>
              <a:rPr lang="en-GB" smtClean="0"/>
              <a:t>Copyright Bugfest Ltd 2021</a:t>
            </a:r>
            <a:endParaRPr lang="en-GB"/>
          </a:p>
        </p:txBody>
      </p:sp>
      <p:sp>
        <p:nvSpPr>
          <p:cNvPr id="7" name="Slide Number Placeholder 6"/>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132532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E341EB-0586-4747-ADB1-5C9BBB4150E5}" type="datetime1">
              <a:rPr lang="en-GB" smtClean="0"/>
              <a:t>15/12/2021</a:t>
            </a:fld>
            <a:endParaRPr lang="en-GB"/>
          </a:p>
        </p:txBody>
      </p:sp>
      <p:sp>
        <p:nvSpPr>
          <p:cNvPr id="8" name="Footer Placeholder 7"/>
          <p:cNvSpPr>
            <a:spLocks noGrp="1"/>
          </p:cNvSpPr>
          <p:nvPr>
            <p:ph type="ftr" sz="quarter" idx="11"/>
          </p:nvPr>
        </p:nvSpPr>
        <p:spPr/>
        <p:txBody>
          <a:bodyPr/>
          <a:lstStyle/>
          <a:p>
            <a:r>
              <a:rPr lang="en-GB" smtClean="0"/>
              <a:t>Copyright Bugfest Ltd 2021</a:t>
            </a:r>
            <a:endParaRPr lang="en-GB"/>
          </a:p>
        </p:txBody>
      </p:sp>
      <p:sp>
        <p:nvSpPr>
          <p:cNvPr id="9" name="Slide Number Placeholder 8"/>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246547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F5B7A3-BBE0-44B2-8B63-C6335810B074}" type="datetime1">
              <a:rPr lang="en-GB" smtClean="0"/>
              <a:t>15/12/2021</a:t>
            </a:fld>
            <a:endParaRPr lang="en-GB"/>
          </a:p>
        </p:txBody>
      </p:sp>
      <p:sp>
        <p:nvSpPr>
          <p:cNvPr id="4" name="Footer Placeholder 3"/>
          <p:cNvSpPr>
            <a:spLocks noGrp="1"/>
          </p:cNvSpPr>
          <p:nvPr>
            <p:ph type="ftr" sz="quarter" idx="11"/>
          </p:nvPr>
        </p:nvSpPr>
        <p:spPr/>
        <p:txBody>
          <a:bodyPr/>
          <a:lstStyle/>
          <a:p>
            <a:r>
              <a:rPr lang="en-GB" smtClean="0"/>
              <a:t>Copyright Bugfest Ltd 2021</a:t>
            </a:r>
            <a:endParaRPr lang="en-GB"/>
          </a:p>
        </p:txBody>
      </p:sp>
      <p:sp>
        <p:nvSpPr>
          <p:cNvPr id="5" name="Slide Number Placeholder 4"/>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200718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1FC1E-83C5-4BC7-9E6F-14941CD3AEA6}" type="datetime1">
              <a:rPr lang="en-GB" smtClean="0"/>
              <a:t>15/12/2021</a:t>
            </a:fld>
            <a:endParaRPr lang="en-GB"/>
          </a:p>
        </p:txBody>
      </p:sp>
      <p:sp>
        <p:nvSpPr>
          <p:cNvPr id="3" name="Footer Placeholder 2"/>
          <p:cNvSpPr>
            <a:spLocks noGrp="1"/>
          </p:cNvSpPr>
          <p:nvPr>
            <p:ph type="ftr" sz="quarter" idx="11"/>
          </p:nvPr>
        </p:nvSpPr>
        <p:spPr/>
        <p:txBody>
          <a:bodyPr/>
          <a:lstStyle/>
          <a:p>
            <a:r>
              <a:rPr lang="en-GB" smtClean="0"/>
              <a:t>Copyright Bugfest Ltd 2021</a:t>
            </a:r>
            <a:endParaRPr lang="en-GB"/>
          </a:p>
        </p:txBody>
      </p:sp>
      <p:sp>
        <p:nvSpPr>
          <p:cNvPr id="4" name="Slide Number Placeholder 3"/>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315384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E200D-B82A-4140-84B3-9E348321A39C}" type="datetime1">
              <a:rPr lang="en-GB" smtClean="0"/>
              <a:t>15/12/2021</a:t>
            </a:fld>
            <a:endParaRPr lang="en-GB"/>
          </a:p>
        </p:txBody>
      </p:sp>
      <p:sp>
        <p:nvSpPr>
          <p:cNvPr id="6" name="Footer Placeholder 5"/>
          <p:cNvSpPr>
            <a:spLocks noGrp="1"/>
          </p:cNvSpPr>
          <p:nvPr>
            <p:ph type="ftr" sz="quarter" idx="11"/>
          </p:nvPr>
        </p:nvSpPr>
        <p:spPr/>
        <p:txBody>
          <a:bodyPr/>
          <a:lstStyle/>
          <a:p>
            <a:r>
              <a:rPr lang="en-GB" smtClean="0"/>
              <a:t>Copyright Bugfest Ltd 2021</a:t>
            </a:r>
            <a:endParaRPr lang="en-GB"/>
          </a:p>
        </p:txBody>
      </p:sp>
      <p:sp>
        <p:nvSpPr>
          <p:cNvPr id="7" name="Slide Number Placeholder 6"/>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418570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6A589-F54D-41DA-B8B8-C094E6C27369}" type="datetime1">
              <a:rPr lang="en-GB" smtClean="0"/>
              <a:t>15/12/2021</a:t>
            </a:fld>
            <a:endParaRPr lang="en-GB"/>
          </a:p>
        </p:txBody>
      </p:sp>
      <p:sp>
        <p:nvSpPr>
          <p:cNvPr id="6" name="Footer Placeholder 5"/>
          <p:cNvSpPr>
            <a:spLocks noGrp="1"/>
          </p:cNvSpPr>
          <p:nvPr>
            <p:ph type="ftr" sz="quarter" idx="11"/>
          </p:nvPr>
        </p:nvSpPr>
        <p:spPr/>
        <p:txBody>
          <a:bodyPr/>
          <a:lstStyle/>
          <a:p>
            <a:r>
              <a:rPr lang="en-GB" smtClean="0"/>
              <a:t>Copyright Bugfest Ltd 2021</a:t>
            </a:r>
            <a:endParaRPr lang="en-GB"/>
          </a:p>
        </p:txBody>
      </p:sp>
      <p:sp>
        <p:nvSpPr>
          <p:cNvPr id="7" name="Slide Number Placeholder 6"/>
          <p:cNvSpPr>
            <a:spLocks noGrp="1"/>
          </p:cNvSpPr>
          <p:nvPr>
            <p:ph type="sldNum" sz="quarter" idx="12"/>
          </p:nvPr>
        </p:nvSpPr>
        <p:spPr/>
        <p:txBody>
          <a:bodyPr/>
          <a:lstStyle/>
          <a:p>
            <a:fld id="{ACDB8DC2-E923-45AC-ACA4-FA235D3C006D}" type="slidenum">
              <a:rPr lang="en-GB" smtClean="0"/>
              <a:t>‹#›</a:t>
            </a:fld>
            <a:endParaRPr lang="en-GB"/>
          </a:p>
        </p:txBody>
      </p:sp>
    </p:spTree>
    <p:extLst>
      <p:ext uri="{BB962C8B-B14F-4D97-AF65-F5344CB8AC3E}">
        <p14:creationId xmlns:p14="http://schemas.microsoft.com/office/powerpoint/2010/main" val="207548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684F6-00DD-4FBD-8673-44A9881B0390}" type="datetime1">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Copyright Bugfest Ltd 2021</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B8DC2-E923-45AC-ACA4-FA235D3C006D}"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0348" y="-98258"/>
            <a:ext cx="3532112" cy="1534300"/>
          </a:xfrm>
          <a:prstGeom prst="rect">
            <a:avLst/>
          </a:prstGeom>
        </p:spPr>
      </p:pic>
    </p:spTree>
    <p:extLst>
      <p:ext uri="{BB962C8B-B14F-4D97-AF65-F5344CB8AC3E}">
        <p14:creationId xmlns:p14="http://schemas.microsoft.com/office/powerpoint/2010/main" val="36145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GB" sz="7200" b="1" dirty="0" smtClean="0"/>
              <a:t>   Predators and Prey</a:t>
            </a:r>
            <a:r>
              <a:rPr lang="en-GB" dirty="0" smtClean="0"/>
              <a:t/>
            </a:r>
            <a:br>
              <a:rPr lang="en-GB" dirty="0" smtClean="0"/>
            </a:br>
            <a:r>
              <a:rPr lang="en-GB" dirty="0" smtClean="0"/>
              <a:t>   What do animals eat?</a:t>
            </a:r>
            <a:r>
              <a:rPr lang="en-GB" dirty="0"/>
              <a:t/>
            </a:r>
            <a:br>
              <a:rPr lang="en-GB" dirty="0"/>
            </a:br>
            <a:r>
              <a:rPr lang="en-GB" sz="3200" dirty="0" smtClean="0"/>
              <a:t>Aim: learners will understand the difference between predator and prey and what carnivores, herbivores and omnivores are.</a:t>
            </a:r>
            <a:br>
              <a:rPr lang="en-GB" sz="3200" dirty="0" smtClean="0"/>
            </a:br>
            <a:r>
              <a:rPr lang="en-GB" sz="3200" dirty="0" smtClean="0"/>
              <a:t/>
            </a:r>
            <a:br>
              <a:rPr lang="en-GB" sz="3200" dirty="0" smtClean="0"/>
            </a:br>
            <a:r>
              <a:rPr lang="en-GB" sz="2000" b="1" dirty="0" smtClean="0"/>
              <a:t>Learning Outcomes</a:t>
            </a:r>
            <a:br>
              <a:rPr lang="en-GB" sz="2000" b="1" dirty="0" smtClean="0"/>
            </a:br>
            <a:r>
              <a:rPr lang="en-GB" sz="2000" dirty="0"/>
              <a:t/>
            </a:r>
            <a:br>
              <a:rPr lang="en-GB" sz="2000" dirty="0"/>
            </a:br>
            <a:r>
              <a:rPr lang="en-GB" sz="2000" dirty="0" smtClean="0"/>
              <a:t>All: state verbally or write an example of at least one feature that distinguishes or identifies the </a:t>
            </a:r>
            <a:br>
              <a:rPr lang="en-GB" sz="2000" dirty="0" smtClean="0"/>
            </a:br>
            <a:r>
              <a:rPr lang="en-GB" sz="2000" dirty="0" smtClean="0"/>
              <a:t>difference between a carnivore, herbivore and omnivore.</a:t>
            </a:r>
            <a:br>
              <a:rPr lang="en-GB" sz="2000" dirty="0" smtClean="0"/>
            </a:br>
            <a:r>
              <a:rPr lang="en-GB" sz="2000" dirty="0" smtClean="0"/>
              <a:t>Most: describe with one or more examples</a:t>
            </a:r>
            <a:r>
              <a:rPr lang="en-GB" dirty="0" smtClean="0"/>
              <a:t> </a:t>
            </a:r>
            <a:r>
              <a:rPr lang="en-GB" sz="2000" dirty="0" smtClean="0"/>
              <a:t>features </a:t>
            </a:r>
            <a:r>
              <a:rPr lang="en-GB" sz="2000" dirty="0"/>
              <a:t>that </a:t>
            </a:r>
            <a:r>
              <a:rPr lang="en-GB" sz="2000" dirty="0" smtClean="0"/>
              <a:t>distinguish </a:t>
            </a:r>
            <a:r>
              <a:rPr lang="en-GB" sz="2000" dirty="0"/>
              <a:t>or </a:t>
            </a:r>
            <a:r>
              <a:rPr lang="en-GB" sz="2000" dirty="0" smtClean="0"/>
              <a:t>identify </a:t>
            </a:r>
            <a:r>
              <a:rPr lang="en-GB" sz="2000" dirty="0"/>
              <a:t>the </a:t>
            </a:r>
            <a:br>
              <a:rPr lang="en-GB" sz="2000" dirty="0"/>
            </a:br>
            <a:r>
              <a:rPr lang="en-GB" sz="2000" dirty="0"/>
              <a:t>difference </a:t>
            </a:r>
            <a:r>
              <a:rPr lang="en-GB" sz="2000" dirty="0" smtClean="0"/>
              <a:t>between carnivores, herbivores </a:t>
            </a:r>
            <a:r>
              <a:rPr lang="en-GB" sz="2000" dirty="0"/>
              <a:t>and </a:t>
            </a:r>
            <a:r>
              <a:rPr lang="en-GB" sz="2000" dirty="0" smtClean="0"/>
              <a:t>omnivores.</a:t>
            </a:r>
            <a:br>
              <a:rPr lang="en-GB" sz="2000" dirty="0" smtClean="0"/>
            </a:br>
            <a:r>
              <a:rPr lang="en-GB" sz="2000" dirty="0" smtClean="0"/>
              <a:t/>
            </a:r>
            <a:br>
              <a:rPr lang="en-GB" sz="2000" dirty="0" smtClean="0"/>
            </a:br>
            <a:r>
              <a:rPr lang="en-GB" sz="2000" dirty="0" smtClean="0"/>
              <a:t>Some: Explain two key features or more, </a:t>
            </a:r>
            <a:r>
              <a:rPr lang="en-GB" sz="2000" dirty="0"/>
              <a:t>that distinguish or identify the </a:t>
            </a:r>
            <a:br>
              <a:rPr lang="en-GB" sz="2000" dirty="0"/>
            </a:br>
            <a:r>
              <a:rPr lang="en-GB" sz="2000" dirty="0"/>
              <a:t>difference between carnivores, herbivores and omnivores.</a:t>
            </a:r>
            <a:r>
              <a:rPr lang="en-GB" sz="2000" dirty="0" smtClean="0"/>
              <a:t> </a:t>
            </a:r>
            <a:br>
              <a:rPr lang="en-GB" sz="2000" dirty="0" smtClean="0"/>
            </a:br>
            <a:endParaRPr lang="en-GB" sz="2000" dirty="0"/>
          </a:p>
        </p:txBody>
      </p:sp>
      <p:sp>
        <p:nvSpPr>
          <p:cNvPr id="4" name="Date Placeholder 3"/>
          <p:cNvSpPr>
            <a:spLocks noGrp="1"/>
          </p:cNvSpPr>
          <p:nvPr>
            <p:ph type="dt" sz="half" idx="10"/>
          </p:nvPr>
        </p:nvSpPr>
        <p:spPr/>
        <p:txBody>
          <a:bodyPr/>
          <a:lstStyle/>
          <a:p>
            <a:fld id="{5052481F-6F12-439E-81FF-38A0BED54547}"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a:t>
            </a:fld>
            <a:endParaRPr lang="en-GB"/>
          </a:p>
        </p:txBody>
      </p:sp>
      <p:sp>
        <p:nvSpPr>
          <p:cNvPr id="7" name="Right Arrow 6">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30918712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AA15D0-08C5-4636-8648-7ABD47E5097D}"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10</a:t>
            </a:fld>
            <a:endParaRPr lang="en-GB"/>
          </a:p>
        </p:txBody>
      </p:sp>
      <p:sp>
        <p:nvSpPr>
          <p:cNvPr id="10" name="TextBox 9"/>
          <p:cNvSpPr txBox="1"/>
          <p:nvPr/>
        </p:nvSpPr>
        <p:spPr>
          <a:xfrm>
            <a:off x="1676782" y="568891"/>
            <a:ext cx="8351838" cy="1200150"/>
          </a:xfrm>
          <a:prstGeom prst="rect">
            <a:avLst/>
          </a:prstGeom>
          <a:noFill/>
        </p:spPr>
        <p:txBody>
          <a:bodyPr>
            <a:spAutoFit/>
          </a:bodyPr>
          <a:lstStyle/>
          <a:p>
            <a:pPr eaLnBrk="1" fontAlgn="auto" hangingPunct="1">
              <a:spcBef>
                <a:spcPts val="0"/>
              </a:spcBef>
              <a:spcAft>
                <a:spcPts val="0"/>
              </a:spcAft>
              <a:defRPr/>
            </a:pPr>
            <a:r>
              <a:rPr lang="en-GB" sz="3600" dirty="0">
                <a:solidFill>
                  <a:prstClr val="black"/>
                </a:solidFill>
                <a:latin typeface="SassoonPrimaryInfant" pitchFamily="2" charset="0"/>
                <a:cs typeface="+mn-cs"/>
              </a:rPr>
              <a:t>Some animals eat both meat and plants. What do we call these animals? </a:t>
            </a:r>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4132" y="1788090"/>
            <a:ext cx="5315644" cy="425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76782" y="1769041"/>
            <a:ext cx="3824288" cy="42767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TextBox 12"/>
          <p:cNvSpPr txBox="1"/>
          <p:nvPr/>
        </p:nvSpPr>
        <p:spPr>
          <a:xfrm>
            <a:off x="1969900" y="3399587"/>
            <a:ext cx="3238052" cy="1015663"/>
          </a:xfrm>
          <a:prstGeom prst="rect">
            <a:avLst/>
          </a:prstGeom>
          <a:noFill/>
        </p:spPr>
        <p:txBody>
          <a:bodyPr wrap="square" rtlCol="0">
            <a:spAutoFit/>
          </a:bodyPr>
          <a:lstStyle/>
          <a:p>
            <a:pPr algn="ctr"/>
            <a:r>
              <a:rPr lang="en-GB" sz="6000" dirty="0" smtClean="0">
                <a:hlinkClick r:id="" action="ppaction://hlinkshowjump?jump=nextslide"/>
              </a:rPr>
              <a:t>Answer</a:t>
            </a:r>
            <a:endParaRPr lang="en-GB" sz="6000" dirty="0"/>
          </a:p>
        </p:txBody>
      </p:sp>
    </p:spTree>
    <p:extLst>
      <p:ext uri="{BB962C8B-B14F-4D97-AF65-F5344CB8AC3E}">
        <p14:creationId xmlns:p14="http://schemas.microsoft.com/office/powerpoint/2010/main" val="31827043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11</a:t>
            </a:fld>
            <a:endParaRPr lang="en-GB"/>
          </a:p>
        </p:txBody>
      </p:sp>
      <p:sp>
        <p:nvSpPr>
          <p:cNvPr id="8" name="Date Placeholder 3"/>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AA15D0-08C5-4636-8648-7ABD47E5097D}" type="datetime1">
              <a:rPr lang="en-GB" smtClean="0"/>
              <a:pPr/>
              <a:t>15/12/2021</a:t>
            </a:fld>
            <a:endParaRPr lang="en-GB"/>
          </a:p>
        </p:txBody>
      </p:sp>
      <p:sp>
        <p:nvSpPr>
          <p:cNvPr id="9" name="Footer Placeholder 4"/>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Copyright Bugfest Ltd 2021</a:t>
            </a:r>
            <a:endParaRPr lang="en-GB"/>
          </a:p>
        </p:txBody>
      </p:sp>
      <p:sp>
        <p:nvSpPr>
          <p:cNvPr id="10" name="Rounded Rectangle 9"/>
          <p:cNvSpPr/>
          <p:nvPr/>
        </p:nvSpPr>
        <p:spPr>
          <a:xfrm>
            <a:off x="1676782" y="1756341"/>
            <a:ext cx="3816350" cy="4330700"/>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latin typeface="SassoonPrimaryInfant" pitchFamily="2" charset="0"/>
              </a:rPr>
              <a:t>We call these animals </a:t>
            </a:r>
            <a:r>
              <a:rPr lang="en-GB" sz="3600" b="1" dirty="0">
                <a:solidFill>
                  <a:schemeClr val="tx1"/>
                </a:solidFill>
                <a:latin typeface="SassoonPrimaryInfant" pitchFamily="2" charset="0"/>
              </a:rPr>
              <a:t>OMNIVORES</a:t>
            </a:r>
            <a:r>
              <a:rPr lang="en-GB" sz="3600" dirty="0">
                <a:solidFill>
                  <a:schemeClr val="tx1"/>
                </a:solidFill>
                <a:latin typeface="SassoonPrimaryInfant" pitchFamily="2" charset="0"/>
              </a:rPr>
              <a:t>.</a:t>
            </a:r>
          </a:p>
          <a:p>
            <a:pPr algn="ctr" eaLnBrk="1" fontAlgn="auto" hangingPunct="1">
              <a:spcBef>
                <a:spcPts val="0"/>
              </a:spcBef>
              <a:spcAft>
                <a:spcPts val="0"/>
              </a:spcAft>
              <a:defRPr/>
            </a:pPr>
            <a:r>
              <a:rPr lang="en-GB" sz="2400" dirty="0">
                <a:solidFill>
                  <a:schemeClr val="tx1"/>
                </a:solidFill>
                <a:latin typeface="SassoonPrimaryInfant" pitchFamily="2" charset="0"/>
              </a:rPr>
              <a:t>Sometimes they are fast and strong, just like the </a:t>
            </a:r>
            <a:r>
              <a:rPr lang="en-GB" sz="2400" dirty="0" smtClean="0">
                <a:solidFill>
                  <a:schemeClr val="tx1"/>
                </a:solidFill>
                <a:latin typeface="SassoonPrimaryInfant" pitchFamily="2" charset="0"/>
              </a:rPr>
              <a:t>carnivores so they can catch their prey.</a:t>
            </a:r>
            <a:endParaRPr lang="en-GB" sz="2400" dirty="0">
              <a:solidFill>
                <a:schemeClr val="tx1"/>
              </a:solidFill>
              <a:latin typeface="SassoonPrimaryInfant" pitchFamily="2" charset="0"/>
            </a:endParaRPr>
          </a:p>
        </p:txBody>
      </p:sp>
      <p:sp>
        <p:nvSpPr>
          <p:cNvPr id="11" name="TextBox 10"/>
          <p:cNvSpPr txBox="1"/>
          <p:nvPr/>
        </p:nvSpPr>
        <p:spPr>
          <a:xfrm>
            <a:off x="1676782" y="568891"/>
            <a:ext cx="9255558" cy="1200150"/>
          </a:xfrm>
          <a:prstGeom prst="rect">
            <a:avLst/>
          </a:prstGeom>
          <a:noFill/>
        </p:spPr>
        <p:txBody>
          <a:bodyPr wrap="square">
            <a:spAutoFit/>
          </a:bodyPr>
          <a:lstStyle/>
          <a:p>
            <a:pPr eaLnBrk="1" fontAlgn="auto" hangingPunct="1">
              <a:spcBef>
                <a:spcPts val="0"/>
              </a:spcBef>
              <a:spcAft>
                <a:spcPts val="0"/>
              </a:spcAft>
              <a:defRPr/>
            </a:pPr>
            <a:r>
              <a:rPr lang="en-GB" sz="3600" dirty="0">
                <a:solidFill>
                  <a:prstClr val="black"/>
                </a:solidFill>
                <a:latin typeface="SassoonPrimaryInfant" pitchFamily="2" charset="0"/>
                <a:cs typeface="+mn-cs"/>
              </a:rPr>
              <a:t>Some animals eat both meat and plants. What do we call these animals? </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4132" y="1788091"/>
            <a:ext cx="3900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5868203" y="4931341"/>
            <a:ext cx="47513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dirty="0"/>
              <a:t>Chimpanzees eat plants, bark, fruit, insects, honey, and make hunting teams to catch and eat monkeys. Sometimes they will kill and eat members of rival troupes, and on rare occasions their own group members, too.</a:t>
            </a:r>
          </a:p>
        </p:txBody>
      </p:sp>
      <p:sp>
        <p:nvSpPr>
          <p:cNvPr id="14" name="Right Arrow 13">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4046044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8CFD99-A701-4103-952A-0CC055E53D41}"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12</a:t>
            </a:fld>
            <a:endParaRPr lang="en-GB"/>
          </a:p>
        </p:txBody>
      </p:sp>
      <p:sp>
        <p:nvSpPr>
          <p:cNvPr id="7" name="Right Arrow 6">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0" name="Subtitle 2"/>
          <p:cNvSpPr txBox="1">
            <a:spLocks/>
          </p:cNvSpPr>
          <p:nvPr/>
        </p:nvSpPr>
        <p:spPr>
          <a:xfrm>
            <a:off x="2658044" y="787026"/>
            <a:ext cx="8569325" cy="1223963"/>
          </a:xfrm>
          <a:prstGeom prst="rect">
            <a:avLst/>
          </a:prstGeom>
        </p:spPr>
        <p:txBody>
          <a:bodyPr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a:pPr>
            <a:r>
              <a:rPr lang="en-GB" altLang="en-US" sz="3600" dirty="0">
                <a:latin typeface="SassoonPrimaryInfant" pitchFamily="2" charset="0"/>
              </a:rPr>
              <a:t>T</a:t>
            </a:r>
            <a:r>
              <a:rPr lang="en-GB" altLang="en-US" sz="3600" dirty="0" smtClean="0">
                <a:latin typeface="SassoonPrimaryInfant" pitchFamily="2" charset="0"/>
              </a:rPr>
              <a:t>o cope with their varied diet, omnivores have a mixture of teeth. Sharp incisors for chopping and biting, and flat molars for grinding.</a:t>
            </a:r>
            <a:endParaRPr lang="en-GB" altLang="en-US" sz="3600" dirty="0">
              <a:latin typeface="SassoonPrimaryInfant" pitchFamily="2" charset="0"/>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74047"/>
            <a:ext cx="4938713"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6754018" y="2279930"/>
            <a:ext cx="324008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3200" dirty="0"/>
              <a:t>In this chimp skull you can see the sharp teeth for tearing flesh and the grinding teeth for tougher plant materials.</a:t>
            </a:r>
          </a:p>
        </p:txBody>
      </p:sp>
      <p:sp>
        <p:nvSpPr>
          <p:cNvPr id="3" name="TextBox 2"/>
          <p:cNvSpPr txBox="1"/>
          <p:nvPr/>
        </p:nvSpPr>
        <p:spPr>
          <a:xfrm>
            <a:off x="4412115" y="2111842"/>
            <a:ext cx="1914861" cy="646331"/>
          </a:xfrm>
          <a:prstGeom prst="rect">
            <a:avLst/>
          </a:prstGeom>
          <a:noFill/>
        </p:spPr>
        <p:txBody>
          <a:bodyPr wrap="square" rtlCol="0">
            <a:spAutoFit/>
          </a:bodyPr>
          <a:lstStyle/>
          <a:p>
            <a:pPr algn="ctr"/>
            <a:r>
              <a:rPr lang="en-GB" b="1" dirty="0" smtClean="0"/>
              <a:t>Sharp teeth (incisors)</a:t>
            </a:r>
            <a:endParaRPr lang="en-GB" b="1" dirty="0"/>
          </a:p>
        </p:txBody>
      </p:sp>
      <p:sp>
        <p:nvSpPr>
          <p:cNvPr id="13" name="TextBox 12"/>
          <p:cNvSpPr txBox="1"/>
          <p:nvPr/>
        </p:nvSpPr>
        <p:spPr>
          <a:xfrm>
            <a:off x="979150" y="5335394"/>
            <a:ext cx="1914861" cy="646331"/>
          </a:xfrm>
          <a:prstGeom prst="rect">
            <a:avLst/>
          </a:prstGeom>
          <a:noFill/>
        </p:spPr>
        <p:txBody>
          <a:bodyPr wrap="square" rtlCol="0">
            <a:spAutoFit/>
          </a:bodyPr>
          <a:lstStyle/>
          <a:p>
            <a:pPr algn="ctr"/>
            <a:r>
              <a:rPr lang="en-GB" b="1" dirty="0" smtClean="0"/>
              <a:t>Grinding teeth (molars)</a:t>
            </a:r>
            <a:endParaRPr lang="en-GB" b="1" dirty="0"/>
          </a:p>
        </p:txBody>
      </p:sp>
      <p:cxnSp>
        <p:nvCxnSpPr>
          <p:cNvPr id="26" name="Straight Arrow Connector 25"/>
          <p:cNvCxnSpPr/>
          <p:nvPr/>
        </p:nvCxnSpPr>
        <p:spPr>
          <a:xfrm flipV="1">
            <a:off x="2209800" y="4561209"/>
            <a:ext cx="1216689" cy="698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4927003" y="2758173"/>
            <a:ext cx="442542" cy="1449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3702292" y="2758173"/>
            <a:ext cx="1667253" cy="1156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4602744" y="2758173"/>
            <a:ext cx="749214" cy="18030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9417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5000"/>
                            </p:stCondLst>
                            <p:childTnLst>
                              <p:par>
                                <p:cTn id="9" presetID="10" presetClass="entr" presetSubtype="0" fill="hold"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0500"/>
                            </p:stCondLst>
                            <p:childTnLst>
                              <p:par>
                                <p:cTn id="25" presetID="10" presetClass="entr" presetSubtype="0" fill="hold" nodeType="afterEffect">
                                  <p:stCondLst>
                                    <p:cond delay="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13</a:t>
            </a:fld>
            <a:endParaRPr lang="en-GB"/>
          </a:p>
        </p:txBody>
      </p:sp>
      <p:sp>
        <p:nvSpPr>
          <p:cNvPr id="10" name="Rounded Rectangle 9"/>
          <p:cNvSpPr/>
          <p:nvPr/>
        </p:nvSpPr>
        <p:spPr>
          <a:xfrm>
            <a:off x="1669256" y="1753605"/>
            <a:ext cx="3824288" cy="42767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p:cNvSpPr txBox="1"/>
          <p:nvPr/>
        </p:nvSpPr>
        <p:spPr>
          <a:xfrm>
            <a:off x="1969900" y="3399587"/>
            <a:ext cx="3238052" cy="1015663"/>
          </a:xfrm>
          <a:prstGeom prst="rect">
            <a:avLst/>
          </a:prstGeom>
          <a:noFill/>
        </p:spPr>
        <p:txBody>
          <a:bodyPr wrap="square" rtlCol="0">
            <a:spAutoFit/>
          </a:bodyPr>
          <a:lstStyle/>
          <a:p>
            <a:pPr algn="ctr"/>
            <a:r>
              <a:rPr lang="en-GB" sz="6000" dirty="0" smtClean="0">
                <a:hlinkClick r:id="" action="ppaction://hlinkshowjump?jump=nextslide"/>
              </a:rPr>
              <a:t>Answer</a:t>
            </a:r>
            <a:endParaRPr lang="en-GB" sz="60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567" y="1828446"/>
            <a:ext cx="2740152" cy="18288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78" y="1953220"/>
            <a:ext cx="2639568" cy="18288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384" y="3922994"/>
            <a:ext cx="2104016" cy="140267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284" y="3735076"/>
            <a:ext cx="2523749" cy="1778512"/>
          </a:xfrm>
          <a:prstGeom prst="rect">
            <a:avLst/>
          </a:prstGeom>
        </p:spPr>
      </p:pic>
      <p:sp>
        <p:nvSpPr>
          <p:cNvPr id="16" name="TextBox 15"/>
          <p:cNvSpPr txBox="1"/>
          <p:nvPr/>
        </p:nvSpPr>
        <p:spPr>
          <a:xfrm>
            <a:off x="1754043" y="553276"/>
            <a:ext cx="10491199" cy="1200329"/>
          </a:xfrm>
          <a:prstGeom prst="rect">
            <a:avLst/>
          </a:prstGeom>
          <a:noFill/>
        </p:spPr>
        <p:txBody>
          <a:bodyPr wrap="square">
            <a:spAutoFit/>
          </a:bodyPr>
          <a:lstStyle/>
          <a:p>
            <a:pPr algn="ctr" eaLnBrk="1" fontAlgn="auto" hangingPunct="1">
              <a:spcBef>
                <a:spcPts val="0"/>
              </a:spcBef>
              <a:spcAft>
                <a:spcPts val="0"/>
              </a:spcAft>
              <a:defRPr/>
            </a:pPr>
            <a:r>
              <a:rPr lang="en-GB" sz="3600" dirty="0">
                <a:solidFill>
                  <a:prstClr val="black"/>
                </a:solidFill>
                <a:latin typeface="SassoonPrimaryInfant" pitchFamily="2" charset="0"/>
                <a:cs typeface="+mn-cs"/>
              </a:rPr>
              <a:t>Some animals </a:t>
            </a:r>
            <a:r>
              <a:rPr lang="en-GB" sz="3600" dirty="0" smtClean="0">
                <a:solidFill>
                  <a:prstClr val="black"/>
                </a:solidFill>
                <a:latin typeface="SassoonPrimaryInfant" pitchFamily="2" charset="0"/>
                <a:cs typeface="+mn-cs"/>
              </a:rPr>
              <a:t>eat poo, </a:t>
            </a:r>
            <a:r>
              <a:rPr lang="en-GB" sz="3600" dirty="0" smtClean="0">
                <a:solidFill>
                  <a:prstClr val="black"/>
                </a:solidFill>
                <a:latin typeface="SassoonPrimaryInfant" pitchFamily="2" charset="0"/>
              </a:rPr>
              <a:t>dead or rotting</a:t>
            </a:r>
            <a:r>
              <a:rPr lang="en-GB" sz="3600" dirty="0" smtClean="0">
                <a:solidFill>
                  <a:prstClr val="black"/>
                </a:solidFill>
                <a:latin typeface="SassoonPrimaryInfant" pitchFamily="2" charset="0"/>
                <a:cs typeface="+mn-cs"/>
              </a:rPr>
              <a:t> </a:t>
            </a:r>
            <a:r>
              <a:rPr lang="en-GB" sz="3600" dirty="0">
                <a:solidFill>
                  <a:prstClr val="black"/>
                </a:solidFill>
                <a:latin typeface="SassoonPrimaryInfant" pitchFamily="2" charset="0"/>
                <a:cs typeface="+mn-cs"/>
              </a:rPr>
              <a:t>meat and plants. What do we call these animals? </a:t>
            </a:r>
          </a:p>
        </p:txBody>
      </p:sp>
    </p:spTree>
    <p:extLst>
      <p:ext uri="{BB962C8B-B14F-4D97-AF65-F5344CB8AC3E}">
        <p14:creationId xmlns:p14="http://schemas.microsoft.com/office/powerpoint/2010/main" val="181235661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290918" y="1756340"/>
            <a:ext cx="4427582" cy="4600009"/>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latin typeface="SassoonPrimaryInfant" pitchFamily="2" charset="0"/>
              </a:rPr>
              <a:t>We call these animals </a:t>
            </a:r>
            <a:r>
              <a:rPr lang="en-GB" sz="3600" b="1" dirty="0" smtClean="0">
                <a:solidFill>
                  <a:schemeClr val="tx1"/>
                </a:solidFill>
                <a:latin typeface="SassoonPrimaryInfant" pitchFamily="2" charset="0"/>
              </a:rPr>
              <a:t>DETRITIVORES</a:t>
            </a:r>
            <a:r>
              <a:rPr lang="en-GB" sz="3600" dirty="0" smtClean="0">
                <a:solidFill>
                  <a:schemeClr val="tx1"/>
                </a:solidFill>
                <a:latin typeface="SassoonPrimaryInfant" pitchFamily="2" charset="0"/>
              </a:rPr>
              <a:t>.</a:t>
            </a:r>
            <a:endParaRPr lang="en-GB" sz="3600" dirty="0">
              <a:solidFill>
                <a:schemeClr val="tx1"/>
              </a:solidFill>
              <a:latin typeface="SassoonPrimaryInfant" pitchFamily="2" charset="0"/>
            </a:endParaRPr>
          </a:p>
          <a:p>
            <a:pPr algn="ctr" eaLnBrk="1" fontAlgn="auto" hangingPunct="1">
              <a:spcBef>
                <a:spcPts val="0"/>
              </a:spcBef>
              <a:spcAft>
                <a:spcPts val="0"/>
              </a:spcAft>
              <a:defRPr/>
            </a:pPr>
            <a:r>
              <a:rPr lang="en-GB" sz="2400" dirty="0">
                <a:solidFill>
                  <a:schemeClr val="tx1"/>
                </a:solidFill>
                <a:latin typeface="SassoonPrimaryInfant" pitchFamily="2" charset="0"/>
              </a:rPr>
              <a:t>Sometimes they are fast and strong, </a:t>
            </a:r>
            <a:r>
              <a:rPr lang="en-GB" sz="2400" dirty="0" smtClean="0">
                <a:solidFill>
                  <a:schemeClr val="tx1"/>
                </a:solidFill>
                <a:latin typeface="SassoonPrimaryInfant" pitchFamily="2" charset="0"/>
              </a:rPr>
              <a:t>sometimes slow because they don’t need to chase their food.</a:t>
            </a:r>
          </a:p>
          <a:p>
            <a:pPr algn="ctr" eaLnBrk="1" fontAlgn="auto" hangingPunct="1">
              <a:spcBef>
                <a:spcPts val="0"/>
              </a:spcBef>
              <a:spcAft>
                <a:spcPts val="0"/>
              </a:spcAft>
              <a:defRPr/>
            </a:pPr>
            <a:r>
              <a:rPr lang="en-GB" sz="2400" dirty="0" smtClean="0">
                <a:solidFill>
                  <a:schemeClr val="tx1"/>
                </a:solidFill>
                <a:latin typeface="SassoonPrimaryInfant" pitchFamily="2" charset="0"/>
              </a:rPr>
              <a:t>Sometimes they have strong teeth like millipedes, sometimes no teeth like worms and maggots.</a:t>
            </a:r>
            <a:endParaRPr lang="en-GB" sz="2400" dirty="0">
              <a:solidFill>
                <a:schemeClr val="tx1"/>
              </a:solidFill>
              <a:latin typeface="SassoonPrimaryInfant" pitchFamily="2" charset="0"/>
            </a:endParaRPr>
          </a:p>
        </p:txBody>
      </p:sp>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14</a:t>
            </a:fld>
            <a:endParaRPr lang="en-GB"/>
          </a:p>
        </p:txBody>
      </p:sp>
      <p:sp>
        <p:nvSpPr>
          <p:cNvPr id="8" name="TextBox 7"/>
          <p:cNvSpPr txBox="1"/>
          <p:nvPr/>
        </p:nvSpPr>
        <p:spPr>
          <a:xfrm>
            <a:off x="1754043" y="553276"/>
            <a:ext cx="10491199" cy="1200329"/>
          </a:xfrm>
          <a:prstGeom prst="rect">
            <a:avLst/>
          </a:prstGeom>
          <a:noFill/>
        </p:spPr>
        <p:txBody>
          <a:bodyPr wrap="square">
            <a:spAutoFit/>
          </a:bodyPr>
          <a:lstStyle/>
          <a:p>
            <a:pPr algn="ctr" eaLnBrk="1" fontAlgn="auto" hangingPunct="1">
              <a:spcBef>
                <a:spcPts val="0"/>
              </a:spcBef>
              <a:spcAft>
                <a:spcPts val="0"/>
              </a:spcAft>
              <a:defRPr/>
            </a:pPr>
            <a:r>
              <a:rPr lang="en-GB" sz="3600" dirty="0">
                <a:solidFill>
                  <a:prstClr val="black"/>
                </a:solidFill>
                <a:latin typeface="SassoonPrimaryInfant" pitchFamily="2" charset="0"/>
                <a:cs typeface="+mn-cs"/>
              </a:rPr>
              <a:t>Some animals </a:t>
            </a:r>
            <a:r>
              <a:rPr lang="en-GB" sz="3600" dirty="0" smtClean="0">
                <a:solidFill>
                  <a:prstClr val="black"/>
                </a:solidFill>
                <a:latin typeface="SassoonPrimaryInfant" pitchFamily="2" charset="0"/>
                <a:cs typeface="+mn-cs"/>
              </a:rPr>
              <a:t>eat poo, </a:t>
            </a:r>
            <a:r>
              <a:rPr lang="en-GB" sz="3600" dirty="0" smtClean="0">
                <a:solidFill>
                  <a:prstClr val="black"/>
                </a:solidFill>
                <a:latin typeface="SassoonPrimaryInfant" pitchFamily="2" charset="0"/>
              </a:rPr>
              <a:t>dead or rotting</a:t>
            </a:r>
            <a:r>
              <a:rPr lang="en-GB" sz="3600" dirty="0" smtClean="0">
                <a:solidFill>
                  <a:prstClr val="black"/>
                </a:solidFill>
                <a:latin typeface="SassoonPrimaryInfant" pitchFamily="2" charset="0"/>
                <a:cs typeface="+mn-cs"/>
              </a:rPr>
              <a:t> </a:t>
            </a:r>
            <a:r>
              <a:rPr lang="en-GB" sz="3600" dirty="0">
                <a:solidFill>
                  <a:prstClr val="black"/>
                </a:solidFill>
                <a:latin typeface="SassoonPrimaryInfant" pitchFamily="2" charset="0"/>
                <a:cs typeface="+mn-cs"/>
              </a:rPr>
              <a:t>meat and plants. What do we call these animals?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567" y="1828446"/>
            <a:ext cx="2740152" cy="18288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78" y="1953220"/>
            <a:ext cx="2639568" cy="1828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384" y="3922994"/>
            <a:ext cx="2104016" cy="140267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284" y="3735076"/>
            <a:ext cx="2523749" cy="1778512"/>
          </a:xfrm>
          <a:prstGeom prst="rect">
            <a:avLst/>
          </a:prstGeom>
        </p:spPr>
      </p:pic>
      <p:sp>
        <p:nvSpPr>
          <p:cNvPr id="16" name="Right Arrow 15">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TextBox 16"/>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411506820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15</a:t>
            </a:fld>
            <a:endParaRPr lang="en-GB"/>
          </a:p>
        </p:txBody>
      </p:sp>
      <p:sp>
        <p:nvSpPr>
          <p:cNvPr id="8" name="Rounded Rectangle 7"/>
          <p:cNvSpPr/>
          <p:nvPr/>
        </p:nvSpPr>
        <p:spPr>
          <a:xfrm>
            <a:off x="2030412" y="4740720"/>
            <a:ext cx="2400300"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sp>
        <p:nvSpPr>
          <p:cNvPr id="9" name="Rounded Rectangle 8"/>
          <p:cNvSpPr/>
          <p:nvPr/>
        </p:nvSpPr>
        <p:spPr>
          <a:xfrm>
            <a:off x="4675186" y="4739002"/>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Herbivore</a:t>
            </a:r>
          </a:p>
        </p:txBody>
      </p:sp>
      <p:sp>
        <p:nvSpPr>
          <p:cNvPr id="10" name="Rounded Rectangle 9"/>
          <p:cNvSpPr/>
          <p:nvPr/>
        </p:nvSpPr>
        <p:spPr>
          <a:xfrm>
            <a:off x="7422943" y="4739002"/>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Omnivore</a:t>
            </a:r>
          </a:p>
        </p:txBody>
      </p:sp>
      <p:sp>
        <p:nvSpPr>
          <p:cNvPr id="11" name="TextBox 1"/>
          <p:cNvSpPr txBox="1">
            <a:spLocks noChangeArrowheads="1"/>
          </p:cNvSpPr>
          <p:nvPr/>
        </p:nvSpPr>
        <p:spPr bwMode="auto">
          <a:xfrm>
            <a:off x="1631950" y="579434"/>
            <a:ext cx="89281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dirty="0">
                <a:latin typeface="SassoonPrimaryInfant" pitchFamily="2" charset="0"/>
              </a:rPr>
              <a:t>QUIZZ TIME</a:t>
            </a:r>
          </a:p>
          <a:p>
            <a:pPr algn="ctr" eaLnBrk="1" hangingPunct="1"/>
            <a:r>
              <a:rPr lang="en-GB" altLang="en-US" sz="1600" dirty="0">
                <a:latin typeface="SassoonPrimaryInfant" pitchFamily="2" charset="0"/>
              </a:rPr>
              <a:t>Look at these animals.  Try to guess who is herbivore, carnivore or omnivore. </a:t>
            </a:r>
          </a:p>
          <a:p>
            <a:pPr algn="ctr" eaLnBrk="1" hangingPunct="1"/>
            <a:r>
              <a:rPr lang="en-GB" altLang="en-US" sz="1600" dirty="0">
                <a:latin typeface="SassoonPrimaryInfant" pitchFamily="2" charset="0"/>
              </a:rPr>
              <a:t>Say why you think they are what you say they are. Some are more tricky than you think because their babies eat different things</a:t>
            </a:r>
            <a:r>
              <a:rPr lang="en-GB" altLang="en-US" sz="1600" dirty="0" smtClean="0">
                <a:latin typeface="SassoonPrimaryInfant" pitchFamily="2" charset="0"/>
              </a:rPr>
              <a:t>.</a:t>
            </a:r>
          </a:p>
          <a:p>
            <a:pPr algn="ctr" eaLnBrk="1" hangingPunct="1"/>
            <a:endParaRPr lang="en-GB" altLang="en-US" sz="1600" dirty="0" smtClean="0">
              <a:latin typeface="SassoonPrimaryInfant" pitchFamily="2" charset="0"/>
            </a:endParaRPr>
          </a:p>
          <a:p>
            <a:pPr algn="ctr" eaLnBrk="1" hangingPunct="1"/>
            <a:r>
              <a:rPr lang="en-GB" altLang="en-US" sz="1600" dirty="0" smtClean="0">
                <a:latin typeface="SassoonPrimaryInfant" pitchFamily="2" charset="0"/>
              </a:rPr>
              <a:t>Why don’t you keep a score on a whiteboard or sheet of paper and add your points up at the end?</a:t>
            </a:r>
          </a:p>
          <a:p>
            <a:pPr algn="ctr" eaLnBrk="1" hangingPunct="1"/>
            <a:r>
              <a:rPr lang="en-GB" altLang="en-US" sz="1600" dirty="0" smtClean="0">
                <a:latin typeface="SassoonPrimaryInfant" pitchFamily="2" charset="0"/>
              </a:rPr>
              <a:t>You get a point for guessing right and a point for what you think they eat. Click on the </a:t>
            </a:r>
            <a:r>
              <a:rPr lang="en-GB" altLang="en-US" dirty="0" smtClean="0">
                <a:latin typeface="SassoonPrimaryInfant" pitchFamily="2" charset="0"/>
              </a:rPr>
              <a:t>animals to reveal the answer.</a:t>
            </a:r>
            <a:endParaRPr lang="en-GB" altLang="en-US" dirty="0">
              <a:latin typeface="SassoonPrimaryInfant" pitchFamily="2" charset="0"/>
            </a:endParaRP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0412" y="2888202"/>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74" y="2888202"/>
            <a:ext cx="1987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9187" y="2883439"/>
            <a:ext cx="2282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extBox 15"/>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7" name="TextBox 16"/>
          <p:cNvSpPr txBox="1"/>
          <p:nvPr/>
        </p:nvSpPr>
        <p:spPr>
          <a:xfrm>
            <a:off x="2030412" y="5560338"/>
            <a:ext cx="2400300" cy="646331"/>
          </a:xfrm>
          <a:prstGeom prst="rect">
            <a:avLst/>
          </a:prstGeom>
          <a:noFill/>
        </p:spPr>
        <p:txBody>
          <a:bodyPr wrap="square" rtlCol="0">
            <a:spAutoFit/>
          </a:bodyPr>
          <a:lstStyle/>
          <a:p>
            <a:pPr algn="ctr"/>
            <a:r>
              <a:rPr lang="en-GB" dirty="0" smtClean="0"/>
              <a:t>I eat meat at all stages of life</a:t>
            </a:r>
            <a:endParaRPr lang="en-GB" dirty="0"/>
          </a:p>
        </p:txBody>
      </p:sp>
      <p:sp>
        <p:nvSpPr>
          <p:cNvPr id="18" name="TextBox 17"/>
          <p:cNvSpPr txBox="1"/>
          <p:nvPr/>
        </p:nvSpPr>
        <p:spPr>
          <a:xfrm>
            <a:off x="4675186" y="5554245"/>
            <a:ext cx="2400300" cy="646331"/>
          </a:xfrm>
          <a:prstGeom prst="rect">
            <a:avLst/>
          </a:prstGeom>
          <a:noFill/>
        </p:spPr>
        <p:txBody>
          <a:bodyPr wrap="square" rtlCol="0">
            <a:spAutoFit/>
          </a:bodyPr>
          <a:lstStyle/>
          <a:p>
            <a:pPr algn="ctr"/>
            <a:r>
              <a:rPr lang="en-GB" dirty="0" smtClean="0"/>
              <a:t>I eat plants at all stages of life</a:t>
            </a:r>
            <a:endParaRPr lang="en-GB" dirty="0"/>
          </a:p>
        </p:txBody>
      </p:sp>
      <p:sp>
        <p:nvSpPr>
          <p:cNvPr id="19" name="TextBox 18"/>
          <p:cNvSpPr txBox="1"/>
          <p:nvPr/>
        </p:nvSpPr>
        <p:spPr>
          <a:xfrm>
            <a:off x="7396629" y="5554245"/>
            <a:ext cx="2400300" cy="646331"/>
          </a:xfrm>
          <a:prstGeom prst="rect">
            <a:avLst/>
          </a:prstGeom>
          <a:noFill/>
        </p:spPr>
        <p:txBody>
          <a:bodyPr wrap="square" rtlCol="0">
            <a:spAutoFit/>
          </a:bodyPr>
          <a:lstStyle/>
          <a:p>
            <a:pPr algn="ctr"/>
            <a:r>
              <a:rPr lang="en-GB" dirty="0" smtClean="0"/>
              <a:t>I eat plants and meat at all stages of life</a:t>
            </a:r>
            <a:endParaRPr lang="en-GB" dirty="0"/>
          </a:p>
        </p:txBody>
      </p:sp>
    </p:spTree>
    <p:extLst>
      <p:ext uri="{BB962C8B-B14F-4D97-AF65-F5344CB8AC3E}">
        <p14:creationId xmlns:p14="http://schemas.microsoft.com/office/powerpoint/2010/main" val="2111305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16</a:t>
            </a:fld>
            <a:endParaRPr lang="en-GB"/>
          </a:p>
        </p:txBody>
      </p:sp>
      <p:sp>
        <p:nvSpPr>
          <p:cNvPr id="8" name="Rounded Rectangle 7"/>
          <p:cNvSpPr/>
          <p:nvPr/>
        </p:nvSpPr>
        <p:spPr>
          <a:xfrm>
            <a:off x="1968219" y="3397307"/>
            <a:ext cx="2400300"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sp>
        <p:nvSpPr>
          <p:cNvPr id="9" name="Rounded Rectangle 8"/>
          <p:cNvSpPr/>
          <p:nvPr/>
        </p:nvSpPr>
        <p:spPr>
          <a:xfrm>
            <a:off x="4640654" y="3397307"/>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Omnivore</a:t>
            </a:r>
          </a:p>
        </p:txBody>
      </p:sp>
      <p:sp>
        <p:nvSpPr>
          <p:cNvPr id="10" name="Rounded Rectangle 9"/>
          <p:cNvSpPr/>
          <p:nvPr/>
        </p:nvSpPr>
        <p:spPr>
          <a:xfrm>
            <a:off x="7314920" y="3397307"/>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smtClean="0">
                <a:solidFill>
                  <a:schemeClr val="tx1"/>
                </a:solidFill>
                <a:latin typeface="SassoonPrimaryInfant" pitchFamily="2" charset="0"/>
              </a:rPr>
              <a:t>Detritivore</a:t>
            </a:r>
            <a:endParaRPr lang="en-GB" sz="3200" dirty="0">
              <a:solidFill>
                <a:schemeClr val="tx1"/>
              </a:solidFill>
              <a:latin typeface="SassoonPrimaryInfant" pitchFamily="2" charset="0"/>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2195" y="1027056"/>
            <a:ext cx="25939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457" y="1027056"/>
            <a:ext cx="2155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2082" y="1027056"/>
            <a:ext cx="22907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6" name="TextBox 15"/>
          <p:cNvSpPr txBox="1"/>
          <p:nvPr/>
        </p:nvSpPr>
        <p:spPr>
          <a:xfrm>
            <a:off x="1968219" y="4590859"/>
            <a:ext cx="2400300" cy="646331"/>
          </a:xfrm>
          <a:prstGeom prst="rect">
            <a:avLst/>
          </a:prstGeom>
          <a:noFill/>
        </p:spPr>
        <p:txBody>
          <a:bodyPr wrap="square" rtlCol="0">
            <a:spAutoFit/>
          </a:bodyPr>
          <a:lstStyle/>
          <a:p>
            <a:pPr algn="ctr"/>
            <a:r>
              <a:rPr lang="en-GB" dirty="0" smtClean="0"/>
              <a:t>I eat meat at all stages of life</a:t>
            </a:r>
            <a:endParaRPr lang="en-GB" dirty="0"/>
          </a:p>
        </p:txBody>
      </p:sp>
      <p:sp>
        <p:nvSpPr>
          <p:cNvPr id="17" name="TextBox 16"/>
          <p:cNvSpPr txBox="1"/>
          <p:nvPr/>
        </p:nvSpPr>
        <p:spPr>
          <a:xfrm>
            <a:off x="4640654" y="4590858"/>
            <a:ext cx="2400300" cy="1200329"/>
          </a:xfrm>
          <a:prstGeom prst="rect">
            <a:avLst/>
          </a:prstGeom>
          <a:noFill/>
        </p:spPr>
        <p:txBody>
          <a:bodyPr wrap="square" rtlCol="0">
            <a:spAutoFit/>
          </a:bodyPr>
          <a:lstStyle/>
          <a:p>
            <a:pPr algn="ctr"/>
            <a:r>
              <a:rPr lang="en-GB" dirty="0" smtClean="0"/>
              <a:t>I eat sugars from flowers and tree sap, but my babies (larvae)only eat insects.</a:t>
            </a:r>
            <a:endParaRPr lang="en-GB" dirty="0"/>
          </a:p>
        </p:txBody>
      </p:sp>
      <p:sp>
        <p:nvSpPr>
          <p:cNvPr id="18" name="TextBox 17"/>
          <p:cNvSpPr txBox="1"/>
          <p:nvPr/>
        </p:nvSpPr>
        <p:spPr>
          <a:xfrm>
            <a:off x="7417313" y="4590858"/>
            <a:ext cx="2400300" cy="1754326"/>
          </a:xfrm>
          <a:prstGeom prst="rect">
            <a:avLst/>
          </a:prstGeom>
          <a:noFill/>
        </p:spPr>
        <p:txBody>
          <a:bodyPr wrap="square" rtlCol="0">
            <a:spAutoFit/>
          </a:bodyPr>
          <a:lstStyle/>
          <a:p>
            <a:pPr algn="ctr"/>
            <a:r>
              <a:rPr lang="en-GB" dirty="0" smtClean="0"/>
              <a:t>I eat sweet liquids from flowers and tree sap, rotting fruit, even poo juice, but my babies (maggots) eat rotting flesh.</a:t>
            </a:r>
            <a:endParaRPr lang="en-GB" dirty="0"/>
          </a:p>
        </p:txBody>
      </p:sp>
    </p:spTree>
    <p:extLst>
      <p:ext uri="{BB962C8B-B14F-4D97-AF65-F5344CB8AC3E}">
        <p14:creationId xmlns:p14="http://schemas.microsoft.com/office/powerpoint/2010/main" val="2045959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dirty="0" smtClean="0"/>
              <a:t>Copyright Bugfest Ltd 2021</a:t>
            </a:r>
            <a:endParaRPr lang="en-GB" dirty="0"/>
          </a:p>
        </p:txBody>
      </p:sp>
      <p:sp>
        <p:nvSpPr>
          <p:cNvPr id="6" name="Slide Number Placeholder 5"/>
          <p:cNvSpPr>
            <a:spLocks noGrp="1"/>
          </p:cNvSpPr>
          <p:nvPr>
            <p:ph type="sldNum" sz="quarter" idx="12"/>
          </p:nvPr>
        </p:nvSpPr>
        <p:spPr/>
        <p:txBody>
          <a:bodyPr/>
          <a:lstStyle/>
          <a:p>
            <a:fld id="{ACDB8DC2-E923-45AC-ACA4-FA235D3C006D}" type="slidenum">
              <a:rPr lang="en-GB" smtClean="0"/>
              <a:t>17</a:t>
            </a:fld>
            <a:endParaRPr lang="en-GB"/>
          </a:p>
        </p:txBody>
      </p:sp>
      <p:sp>
        <p:nvSpPr>
          <p:cNvPr id="8" name="Rounded Rectangle 7"/>
          <p:cNvSpPr/>
          <p:nvPr/>
        </p:nvSpPr>
        <p:spPr>
          <a:xfrm>
            <a:off x="2151268" y="3560156"/>
            <a:ext cx="2400300"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Omnivore</a:t>
            </a:r>
          </a:p>
        </p:txBody>
      </p:sp>
      <p:sp>
        <p:nvSpPr>
          <p:cNvPr id="9" name="Rounded Rectangle 8"/>
          <p:cNvSpPr/>
          <p:nvPr/>
        </p:nvSpPr>
        <p:spPr>
          <a:xfrm>
            <a:off x="4794455" y="3560155"/>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sp>
        <p:nvSpPr>
          <p:cNvPr id="10" name="Rounded Rectangle 9"/>
          <p:cNvSpPr/>
          <p:nvPr/>
        </p:nvSpPr>
        <p:spPr>
          <a:xfrm>
            <a:off x="7572581" y="3560155"/>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smtClean="0">
                <a:solidFill>
                  <a:schemeClr val="tx1"/>
                </a:solidFill>
                <a:latin typeface="SassoonPrimaryInfant" pitchFamily="2" charset="0"/>
              </a:rPr>
              <a:t>Carnivore</a:t>
            </a:r>
            <a:endParaRPr lang="en-GB" sz="3200" dirty="0">
              <a:solidFill>
                <a:schemeClr val="tx1"/>
              </a:solidFill>
              <a:latin typeface="SassoonPrimaryInfant" pitchFamily="2" charset="0"/>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268" y="1398961"/>
            <a:ext cx="24860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1131" y="1686298"/>
            <a:ext cx="23145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581" y="1338636"/>
            <a:ext cx="25654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6" name="TextBox 15"/>
          <p:cNvSpPr txBox="1"/>
          <p:nvPr/>
        </p:nvSpPr>
        <p:spPr>
          <a:xfrm>
            <a:off x="2194130" y="4530027"/>
            <a:ext cx="2400300" cy="923330"/>
          </a:xfrm>
          <a:prstGeom prst="rect">
            <a:avLst/>
          </a:prstGeom>
          <a:noFill/>
        </p:spPr>
        <p:txBody>
          <a:bodyPr wrap="square" rtlCol="0">
            <a:spAutoFit/>
          </a:bodyPr>
          <a:lstStyle/>
          <a:p>
            <a:pPr algn="ctr"/>
            <a:r>
              <a:rPr lang="en-GB" dirty="0" smtClean="0"/>
              <a:t>I eat algae, plankton, krill and very small creatures in sea water.</a:t>
            </a:r>
            <a:endParaRPr lang="en-GB" dirty="0"/>
          </a:p>
        </p:txBody>
      </p:sp>
      <p:sp>
        <p:nvSpPr>
          <p:cNvPr id="17" name="TextBox 16"/>
          <p:cNvSpPr txBox="1"/>
          <p:nvPr/>
        </p:nvSpPr>
        <p:spPr>
          <a:xfrm>
            <a:off x="4818267" y="4519859"/>
            <a:ext cx="2400300" cy="1477328"/>
          </a:xfrm>
          <a:prstGeom prst="rect">
            <a:avLst/>
          </a:prstGeom>
          <a:noFill/>
        </p:spPr>
        <p:txBody>
          <a:bodyPr wrap="square" rtlCol="0">
            <a:spAutoFit/>
          </a:bodyPr>
          <a:lstStyle/>
          <a:p>
            <a:pPr algn="ctr"/>
            <a:r>
              <a:rPr lang="en-GB" dirty="0" smtClean="0"/>
              <a:t>I eat fish, seals, and sometimes a silly human. But you are more likely to be killed by a toaster than me.</a:t>
            </a:r>
            <a:endParaRPr lang="en-GB" dirty="0"/>
          </a:p>
        </p:txBody>
      </p:sp>
      <p:sp>
        <p:nvSpPr>
          <p:cNvPr id="18" name="TextBox 17"/>
          <p:cNvSpPr txBox="1"/>
          <p:nvPr/>
        </p:nvSpPr>
        <p:spPr>
          <a:xfrm>
            <a:off x="7549385" y="4530027"/>
            <a:ext cx="2400300" cy="646331"/>
          </a:xfrm>
          <a:prstGeom prst="rect">
            <a:avLst/>
          </a:prstGeom>
          <a:noFill/>
        </p:spPr>
        <p:txBody>
          <a:bodyPr wrap="square" rtlCol="0">
            <a:spAutoFit/>
          </a:bodyPr>
          <a:lstStyle/>
          <a:p>
            <a:pPr algn="ctr"/>
            <a:r>
              <a:rPr lang="en-GB" dirty="0" smtClean="0"/>
              <a:t>I eat flies, beetles, slugs and worms.</a:t>
            </a:r>
            <a:endParaRPr lang="en-GB" dirty="0"/>
          </a:p>
        </p:txBody>
      </p:sp>
    </p:spTree>
    <p:extLst>
      <p:ext uri="{BB962C8B-B14F-4D97-AF65-F5344CB8AC3E}">
        <p14:creationId xmlns:p14="http://schemas.microsoft.com/office/powerpoint/2010/main" val="1967940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18</a:t>
            </a:fld>
            <a:endParaRPr lang="en-GB"/>
          </a:p>
        </p:txBody>
      </p:sp>
      <p:sp>
        <p:nvSpPr>
          <p:cNvPr id="8" name="Rounded Rectangle 7"/>
          <p:cNvSpPr/>
          <p:nvPr/>
        </p:nvSpPr>
        <p:spPr>
          <a:xfrm>
            <a:off x="2185652" y="3692003"/>
            <a:ext cx="2400300"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sp>
        <p:nvSpPr>
          <p:cNvPr id="9" name="Rounded Rectangle 8"/>
          <p:cNvSpPr/>
          <p:nvPr/>
        </p:nvSpPr>
        <p:spPr>
          <a:xfrm>
            <a:off x="4912976" y="3720783"/>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Herbivore</a:t>
            </a:r>
          </a:p>
        </p:txBody>
      </p:sp>
      <p:sp>
        <p:nvSpPr>
          <p:cNvPr id="10" name="Rounded Rectangle 9"/>
          <p:cNvSpPr/>
          <p:nvPr/>
        </p:nvSpPr>
        <p:spPr>
          <a:xfrm>
            <a:off x="7686339" y="3720783"/>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8677" y="1539558"/>
            <a:ext cx="2327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339" y="1603058"/>
            <a:ext cx="22352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6339" y="1603058"/>
            <a:ext cx="22891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6" name="TextBox 15"/>
          <p:cNvSpPr txBox="1"/>
          <p:nvPr/>
        </p:nvSpPr>
        <p:spPr>
          <a:xfrm>
            <a:off x="2194130" y="4530027"/>
            <a:ext cx="2400300" cy="923330"/>
          </a:xfrm>
          <a:prstGeom prst="rect">
            <a:avLst/>
          </a:prstGeom>
          <a:noFill/>
        </p:spPr>
        <p:txBody>
          <a:bodyPr wrap="square" rtlCol="0">
            <a:spAutoFit/>
          </a:bodyPr>
          <a:lstStyle/>
          <a:p>
            <a:pPr algn="ctr"/>
            <a:r>
              <a:rPr lang="en-GB" dirty="0" smtClean="0"/>
              <a:t>I eat smaller insects and arachnids – even other scorpions.</a:t>
            </a:r>
            <a:endParaRPr lang="en-GB" dirty="0"/>
          </a:p>
        </p:txBody>
      </p:sp>
      <p:sp>
        <p:nvSpPr>
          <p:cNvPr id="17" name="TextBox 16"/>
          <p:cNvSpPr txBox="1"/>
          <p:nvPr/>
        </p:nvSpPr>
        <p:spPr>
          <a:xfrm>
            <a:off x="4936788" y="4530027"/>
            <a:ext cx="2400300" cy="646331"/>
          </a:xfrm>
          <a:prstGeom prst="rect">
            <a:avLst/>
          </a:prstGeom>
          <a:noFill/>
        </p:spPr>
        <p:txBody>
          <a:bodyPr wrap="square" rtlCol="0">
            <a:spAutoFit/>
          </a:bodyPr>
          <a:lstStyle/>
          <a:p>
            <a:pPr algn="ctr"/>
            <a:r>
              <a:rPr lang="en-GB" dirty="0" smtClean="0"/>
              <a:t>I eat grass and meadow plants.</a:t>
            </a:r>
            <a:endParaRPr lang="en-GB" dirty="0"/>
          </a:p>
        </p:txBody>
      </p:sp>
      <p:sp>
        <p:nvSpPr>
          <p:cNvPr id="18" name="TextBox 17"/>
          <p:cNvSpPr txBox="1"/>
          <p:nvPr/>
        </p:nvSpPr>
        <p:spPr>
          <a:xfrm>
            <a:off x="7710151" y="4530027"/>
            <a:ext cx="2400300" cy="923330"/>
          </a:xfrm>
          <a:prstGeom prst="rect">
            <a:avLst/>
          </a:prstGeom>
          <a:noFill/>
        </p:spPr>
        <p:txBody>
          <a:bodyPr wrap="square" rtlCol="0">
            <a:spAutoFit/>
          </a:bodyPr>
          <a:lstStyle/>
          <a:p>
            <a:pPr algn="ctr"/>
            <a:r>
              <a:rPr lang="en-GB" dirty="0" smtClean="0"/>
              <a:t>I eat rodents, small animals, sometimes other snakes.</a:t>
            </a:r>
            <a:endParaRPr lang="en-GB" dirty="0"/>
          </a:p>
        </p:txBody>
      </p:sp>
    </p:spTree>
    <p:extLst>
      <p:ext uri="{BB962C8B-B14F-4D97-AF65-F5344CB8AC3E}">
        <p14:creationId xmlns:p14="http://schemas.microsoft.com/office/powerpoint/2010/main" val="2181215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19</a:t>
            </a:fld>
            <a:endParaRPr lang="en-GB"/>
          </a:p>
        </p:txBody>
      </p:sp>
      <p:sp>
        <p:nvSpPr>
          <p:cNvPr id="8" name="Rounded Rectangle 7"/>
          <p:cNvSpPr/>
          <p:nvPr/>
        </p:nvSpPr>
        <p:spPr>
          <a:xfrm>
            <a:off x="1850931" y="3296473"/>
            <a:ext cx="2400300"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sp>
        <p:nvSpPr>
          <p:cNvPr id="9" name="Rounded Rectangle 8"/>
          <p:cNvSpPr/>
          <p:nvPr/>
        </p:nvSpPr>
        <p:spPr>
          <a:xfrm>
            <a:off x="5003053" y="3296473"/>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latin typeface="SassoonPrimaryInfant" pitchFamily="2" charset="0"/>
              </a:rPr>
              <a:t>Carnivore</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82" y="1093229"/>
            <a:ext cx="38703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916" y="1093229"/>
            <a:ext cx="27860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TextBox 12"/>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14" name="TextBox 13"/>
          <p:cNvSpPr txBox="1"/>
          <p:nvPr/>
        </p:nvSpPr>
        <p:spPr>
          <a:xfrm>
            <a:off x="1850931" y="4341140"/>
            <a:ext cx="2400300" cy="1477328"/>
          </a:xfrm>
          <a:prstGeom prst="rect">
            <a:avLst/>
          </a:prstGeom>
          <a:noFill/>
        </p:spPr>
        <p:txBody>
          <a:bodyPr wrap="square" rtlCol="0">
            <a:spAutoFit/>
          </a:bodyPr>
          <a:lstStyle/>
          <a:p>
            <a:pPr algn="ctr"/>
            <a:r>
              <a:rPr lang="en-GB" dirty="0" smtClean="0"/>
              <a:t>I eat smaller insects and arachnids, if I am big enough I can eat small mammals, snakes and even bats.</a:t>
            </a:r>
            <a:endParaRPr lang="en-GB" dirty="0"/>
          </a:p>
        </p:txBody>
      </p:sp>
      <p:sp>
        <p:nvSpPr>
          <p:cNvPr id="15" name="TextBox 14"/>
          <p:cNvSpPr txBox="1"/>
          <p:nvPr/>
        </p:nvSpPr>
        <p:spPr>
          <a:xfrm>
            <a:off x="5003053" y="4341140"/>
            <a:ext cx="2400300" cy="369332"/>
          </a:xfrm>
          <a:prstGeom prst="rect">
            <a:avLst/>
          </a:prstGeom>
          <a:noFill/>
        </p:spPr>
        <p:txBody>
          <a:bodyPr wrap="square" rtlCol="0">
            <a:spAutoFit/>
          </a:bodyPr>
          <a:lstStyle/>
          <a:p>
            <a:pPr algn="ctr"/>
            <a:r>
              <a:rPr lang="en-GB" dirty="0" smtClean="0"/>
              <a:t>I eat small insects.</a:t>
            </a:r>
            <a:endParaRPr lang="en-GB" dirty="0"/>
          </a:p>
        </p:txBody>
      </p:sp>
      <p:sp>
        <p:nvSpPr>
          <p:cNvPr id="18" name="Rounded Rectangle 17"/>
          <p:cNvSpPr/>
          <p:nvPr/>
        </p:nvSpPr>
        <p:spPr>
          <a:xfrm>
            <a:off x="8405560" y="3296473"/>
            <a:ext cx="2447925" cy="720725"/>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smtClean="0">
                <a:solidFill>
                  <a:schemeClr val="tx1"/>
                </a:solidFill>
                <a:latin typeface="SassoonPrimaryInfant" pitchFamily="2" charset="0"/>
              </a:rPr>
              <a:t>Detritivore</a:t>
            </a:r>
            <a:endParaRPr lang="en-GB" sz="3200" dirty="0">
              <a:solidFill>
                <a:schemeClr val="tx1"/>
              </a:solidFill>
              <a:latin typeface="SassoonPrimaryInfant" pitchFamily="2" charset="0"/>
            </a:endParaRPr>
          </a:p>
        </p:txBody>
      </p:sp>
      <p:sp>
        <p:nvSpPr>
          <p:cNvPr id="19" name="TextBox 18"/>
          <p:cNvSpPr txBox="1"/>
          <p:nvPr/>
        </p:nvSpPr>
        <p:spPr>
          <a:xfrm>
            <a:off x="8429372" y="4363835"/>
            <a:ext cx="2400300" cy="923330"/>
          </a:xfrm>
          <a:prstGeom prst="rect">
            <a:avLst/>
          </a:prstGeom>
          <a:noFill/>
        </p:spPr>
        <p:txBody>
          <a:bodyPr wrap="square" rtlCol="0">
            <a:spAutoFit/>
          </a:bodyPr>
          <a:lstStyle/>
          <a:p>
            <a:pPr algn="ctr"/>
            <a:r>
              <a:rPr lang="en-GB" dirty="0" smtClean="0"/>
              <a:t>I eat rotting wood, fallen fruit, leaves, dead bodies and poo.</a:t>
            </a:r>
            <a:endParaRPr lang="en-GB"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851" y="1093229"/>
            <a:ext cx="2523749" cy="1778512"/>
          </a:xfrm>
          <a:prstGeom prst="rect">
            <a:avLst/>
          </a:prstGeom>
        </p:spPr>
      </p:pic>
    </p:spTree>
    <p:extLst>
      <p:ext uri="{BB962C8B-B14F-4D97-AF65-F5344CB8AC3E}">
        <p14:creationId xmlns:p14="http://schemas.microsoft.com/office/powerpoint/2010/main" val="1438206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500"/>
                            </p:stCondLst>
                            <p:childTnLst>
                              <p:par>
                                <p:cTn id="26" presetID="10" presetClass="entr"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1524000" y="311944"/>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GB" altLang="en-US" sz="2400" b="1"/>
              <a:t>What do Animals Eat?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174206"/>
            <a:ext cx="3895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847850" y="1302544"/>
            <a:ext cx="8424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r>
              <a:rPr lang="en-GB" altLang="en-US" sz="3200" dirty="0">
                <a:latin typeface="SassoonPrimaryInfant" pitchFamily="2" charset="0"/>
              </a:rPr>
              <a:t>All animals need to eat to survive.  Some animals are </a:t>
            </a:r>
            <a:r>
              <a:rPr lang="en-GB" altLang="en-US" sz="3200" b="1" dirty="0">
                <a:latin typeface="SassoonPrimaryInfant" pitchFamily="2" charset="0"/>
              </a:rPr>
              <a:t>predators</a:t>
            </a:r>
            <a:r>
              <a:rPr lang="en-GB" altLang="en-US" sz="3200" dirty="0">
                <a:latin typeface="SassoonPrimaryInfant" pitchFamily="2" charset="0"/>
              </a:rPr>
              <a:t> and eat meat.  Do you know what these animals are called?</a:t>
            </a:r>
          </a:p>
        </p:txBody>
      </p:sp>
      <p:sp>
        <p:nvSpPr>
          <p:cNvPr id="2" name="Date Placeholder 1"/>
          <p:cNvSpPr>
            <a:spLocks noGrp="1"/>
          </p:cNvSpPr>
          <p:nvPr>
            <p:ph type="dt" sz="half" idx="10"/>
          </p:nvPr>
        </p:nvSpPr>
        <p:spPr/>
        <p:txBody>
          <a:bodyPr/>
          <a:lstStyle/>
          <a:p>
            <a:fld id="{22573CC6-3AA2-45DC-8C58-D6A1B37EE069}" type="datetime1">
              <a:rPr lang="en-GB" smtClean="0"/>
              <a:t>15/12/2021</a:t>
            </a:fld>
            <a:endParaRPr lang="en-GB"/>
          </a:p>
        </p:txBody>
      </p:sp>
      <p:sp>
        <p:nvSpPr>
          <p:cNvPr id="3" name="Footer Placeholder 2"/>
          <p:cNvSpPr>
            <a:spLocks noGrp="1"/>
          </p:cNvSpPr>
          <p:nvPr>
            <p:ph type="ftr" sz="quarter" idx="11"/>
          </p:nvPr>
        </p:nvSpPr>
        <p:spPr/>
        <p:txBody>
          <a:bodyPr/>
          <a:lstStyle/>
          <a:p>
            <a:r>
              <a:rPr lang="en-GB" smtClean="0"/>
              <a:t>Copyright Bugfest Ltd 2021</a:t>
            </a:r>
            <a:endParaRPr lang="en-GB"/>
          </a:p>
        </p:txBody>
      </p:sp>
      <p:sp>
        <p:nvSpPr>
          <p:cNvPr id="8" name="Slide Number Placeholder 7"/>
          <p:cNvSpPr>
            <a:spLocks noGrp="1"/>
          </p:cNvSpPr>
          <p:nvPr>
            <p:ph type="sldNum" sz="quarter" idx="12"/>
          </p:nvPr>
        </p:nvSpPr>
        <p:spPr/>
        <p:txBody>
          <a:bodyPr/>
          <a:lstStyle/>
          <a:p>
            <a:fld id="{ACDB8DC2-E923-45AC-ACA4-FA235D3C006D}" type="slidenum">
              <a:rPr lang="en-GB" smtClean="0"/>
              <a:t>2</a:t>
            </a:fld>
            <a:endParaRPr lang="en-GB"/>
          </a:p>
        </p:txBody>
      </p:sp>
      <p:sp>
        <p:nvSpPr>
          <p:cNvPr id="9" name="Rounded Rectangle 8"/>
          <p:cNvSpPr/>
          <p:nvPr/>
        </p:nvSpPr>
        <p:spPr>
          <a:xfrm>
            <a:off x="6360440" y="2796777"/>
            <a:ext cx="4001845" cy="38504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a:hlinkClick r:id="" action="ppaction://hlinkshowjump?jump=nextslide" highlightClick="1"/>
          </p:cNvPr>
          <p:cNvSpPr txBox="1"/>
          <p:nvPr/>
        </p:nvSpPr>
        <p:spPr>
          <a:xfrm>
            <a:off x="6360440" y="4121852"/>
            <a:ext cx="4001845" cy="1200329"/>
          </a:xfrm>
          <a:prstGeom prst="rect">
            <a:avLst/>
          </a:prstGeom>
          <a:noFill/>
        </p:spPr>
        <p:txBody>
          <a:bodyPr wrap="square" rtlCol="0">
            <a:spAutoFit/>
          </a:bodyPr>
          <a:lstStyle/>
          <a:p>
            <a:pPr algn="ctr"/>
            <a:r>
              <a:rPr lang="en-GB" sz="7200" dirty="0" smtClean="0"/>
              <a:t>Answer</a:t>
            </a:r>
            <a:endParaRPr lang="en-GB" sz="7200" dirty="0"/>
          </a:p>
        </p:txBody>
      </p:sp>
    </p:spTree>
    <p:extLst>
      <p:ext uri="{BB962C8B-B14F-4D97-AF65-F5344CB8AC3E}">
        <p14:creationId xmlns:p14="http://schemas.microsoft.com/office/powerpoint/2010/main" val="418097454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155"/>
            <a:ext cx="10515600" cy="1255470"/>
          </a:xfrm>
        </p:spPr>
        <p:txBody>
          <a:bodyPr/>
          <a:lstStyle/>
          <a:p>
            <a:pPr algn="ctr"/>
            <a:r>
              <a:rPr lang="en-GB" dirty="0" smtClean="0"/>
              <a:t>How did you do?</a:t>
            </a:r>
            <a:br>
              <a:rPr lang="en-GB" dirty="0" smtClean="0"/>
            </a:br>
            <a:r>
              <a:rPr lang="en-GB" dirty="0" smtClean="0"/>
              <a:t>How many points did you get?</a:t>
            </a:r>
            <a:br>
              <a:rPr lang="en-GB" dirty="0" smtClean="0"/>
            </a:br>
            <a:r>
              <a:rPr lang="en-GB" dirty="0" smtClean="0"/>
              <a:t>Now you should know all about:</a:t>
            </a:r>
            <a:endParaRPr lang="en-GB" dirty="0"/>
          </a:p>
        </p:txBody>
      </p:sp>
      <p:sp>
        <p:nvSpPr>
          <p:cNvPr id="3" name="Content Placeholder 2"/>
          <p:cNvSpPr>
            <a:spLocks noGrp="1"/>
          </p:cNvSpPr>
          <p:nvPr>
            <p:ph idx="1"/>
          </p:nvPr>
        </p:nvSpPr>
        <p:spPr>
          <a:xfrm>
            <a:off x="838200" y="2689412"/>
            <a:ext cx="10515600" cy="3487550"/>
          </a:xfrm>
        </p:spPr>
        <p:txBody>
          <a:bodyPr/>
          <a:lstStyle/>
          <a:p>
            <a:r>
              <a:rPr lang="en-GB" dirty="0" smtClean="0"/>
              <a:t>Carnivores and what they eat</a:t>
            </a:r>
          </a:p>
          <a:p>
            <a:r>
              <a:rPr lang="en-GB" dirty="0" smtClean="0"/>
              <a:t>Herbivores and what they eat</a:t>
            </a:r>
          </a:p>
          <a:p>
            <a:r>
              <a:rPr lang="en-GB" dirty="0" smtClean="0"/>
              <a:t>Omnivores and what they eat</a:t>
            </a:r>
          </a:p>
          <a:p>
            <a:r>
              <a:rPr lang="en-GB" dirty="0" smtClean="0"/>
              <a:t>Detritivores and what they eat</a:t>
            </a:r>
          </a:p>
          <a:p>
            <a:r>
              <a:rPr lang="en-GB" dirty="0" smtClean="0"/>
              <a:t>What predators are and how they are adapted to eat and survive</a:t>
            </a:r>
          </a:p>
          <a:p>
            <a:r>
              <a:rPr lang="en-GB" dirty="0" smtClean="0"/>
              <a:t>What prey animals are and how they are adapted to eat and survive</a:t>
            </a:r>
            <a:endParaRPr lang="en-GB" dirty="0"/>
          </a:p>
        </p:txBody>
      </p:sp>
      <p:sp>
        <p:nvSpPr>
          <p:cNvPr id="4" name="Date Placeholder 3"/>
          <p:cNvSpPr>
            <a:spLocks noGrp="1"/>
          </p:cNvSpPr>
          <p:nvPr>
            <p:ph type="dt" sz="half" idx="10"/>
          </p:nvPr>
        </p:nvSpPr>
        <p:spPr/>
        <p:txBody>
          <a:bodyPr/>
          <a:lstStyle/>
          <a:p>
            <a:fld id="{AC205BFF-CEF7-4AA6-AE66-618C7806DB6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20</a:t>
            </a:fld>
            <a:endParaRPr lang="en-GB"/>
          </a:p>
        </p:txBody>
      </p:sp>
    </p:spTree>
    <p:extLst>
      <p:ext uri="{BB962C8B-B14F-4D97-AF65-F5344CB8AC3E}">
        <p14:creationId xmlns:p14="http://schemas.microsoft.com/office/powerpoint/2010/main" val="303982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14500"/>
                            </p:stCondLst>
                            <p:childTnLst>
                              <p:par>
                                <p:cTn id="25" presetID="10" presetClass="entr" presetSubtype="0" fill="hold"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53188" y="2861469"/>
            <a:ext cx="3816350" cy="3684587"/>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GB" sz="3600" dirty="0">
                <a:solidFill>
                  <a:schemeClr val="tx1"/>
                </a:solidFill>
                <a:latin typeface="SassoonPrimaryInfant" pitchFamily="2" charset="0"/>
              </a:rPr>
              <a:t>Animals that eat meat are called </a:t>
            </a:r>
            <a:r>
              <a:rPr lang="en-GB" sz="3600" b="1" dirty="0">
                <a:solidFill>
                  <a:schemeClr val="tx1"/>
                </a:solidFill>
                <a:latin typeface="SassoonPrimaryInfant" pitchFamily="2" charset="0"/>
              </a:rPr>
              <a:t>carnivores</a:t>
            </a:r>
            <a:r>
              <a:rPr lang="en-GB" sz="3600" dirty="0">
                <a:solidFill>
                  <a:schemeClr val="tx1"/>
                </a:solidFill>
                <a:latin typeface="SassoonPrimaryInfant" pitchFamily="2" charset="0"/>
              </a:rPr>
              <a:t>.</a:t>
            </a:r>
          </a:p>
          <a:p>
            <a:pPr algn="ctr" eaLnBrk="1" fontAlgn="auto" hangingPunct="1">
              <a:spcBef>
                <a:spcPts val="0"/>
              </a:spcBef>
              <a:spcAft>
                <a:spcPts val="0"/>
              </a:spcAft>
              <a:defRPr/>
            </a:pPr>
            <a:r>
              <a:rPr lang="en-GB" sz="2000" dirty="0">
                <a:solidFill>
                  <a:schemeClr val="tx1"/>
                </a:solidFill>
                <a:latin typeface="SassoonPrimaryInfant" pitchFamily="2" charset="0"/>
              </a:rPr>
              <a:t>They are strong and fast so they can catch their </a:t>
            </a:r>
            <a:r>
              <a:rPr lang="en-GB" sz="2000" b="1" dirty="0">
                <a:solidFill>
                  <a:schemeClr val="tx1"/>
                </a:solidFill>
                <a:latin typeface="SassoonPrimaryInfant" pitchFamily="2" charset="0"/>
              </a:rPr>
              <a:t>prey</a:t>
            </a:r>
            <a:r>
              <a:rPr lang="en-GB" sz="2000" dirty="0">
                <a:solidFill>
                  <a:schemeClr val="tx1"/>
                </a:solidFill>
                <a:latin typeface="SassoonPrimaryInfant" pitchFamily="2"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174206"/>
            <a:ext cx="3895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847850" y="1302544"/>
            <a:ext cx="8424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r>
              <a:rPr lang="en-GB" altLang="en-US" sz="3200" dirty="0">
                <a:latin typeface="SassoonPrimaryInfant" pitchFamily="2" charset="0"/>
              </a:rPr>
              <a:t>All animals need to eat to survive.  Some animals are </a:t>
            </a:r>
            <a:r>
              <a:rPr lang="en-GB" altLang="en-US" sz="3200" b="1" dirty="0">
                <a:latin typeface="SassoonPrimaryInfant" pitchFamily="2" charset="0"/>
              </a:rPr>
              <a:t>predators</a:t>
            </a:r>
            <a:r>
              <a:rPr lang="en-GB" altLang="en-US" sz="3200" dirty="0">
                <a:latin typeface="SassoonPrimaryInfant" pitchFamily="2" charset="0"/>
              </a:rPr>
              <a:t> and eat meat.  Do you know what these animals are called?</a:t>
            </a:r>
          </a:p>
        </p:txBody>
      </p:sp>
      <p:sp>
        <p:nvSpPr>
          <p:cNvPr id="8" name="Date Placeholder 7"/>
          <p:cNvSpPr>
            <a:spLocks noGrp="1"/>
          </p:cNvSpPr>
          <p:nvPr>
            <p:ph type="dt" sz="half" idx="10"/>
          </p:nvPr>
        </p:nvSpPr>
        <p:spPr/>
        <p:txBody>
          <a:bodyPr/>
          <a:lstStyle/>
          <a:p>
            <a:fld id="{F2D8EB20-A6E9-4680-9E6C-DCD13F62B45F}" type="datetime1">
              <a:rPr lang="en-GB" smtClean="0"/>
              <a:t>15/12/2021</a:t>
            </a:fld>
            <a:endParaRPr lang="en-GB"/>
          </a:p>
        </p:txBody>
      </p:sp>
      <p:sp>
        <p:nvSpPr>
          <p:cNvPr id="9" name="Footer Placeholder 8"/>
          <p:cNvSpPr>
            <a:spLocks noGrp="1"/>
          </p:cNvSpPr>
          <p:nvPr>
            <p:ph type="ftr" sz="quarter" idx="11"/>
          </p:nvPr>
        </p:nvSpPr>
        <p:spPr/>
        <p:txBody>
          <a:bodyPr/>
          <a:lstStyle/>
          <a:p>
            <a:r>
              <a:rPr lang="en-GB" smtClean="0"/>
              <a:t>Copyright Bugfest Ltd 2021</a:t>
            </a:r>
            <a:endParaRPr lang="en-GB"/>
          </a:p>
        </p:txBody>
      </p:sp>
      <p:sp>
        <p:nvSpPr>
          <p:cNvPr id="10" name="Slide Number Placeholder 9"/>
          <p:cNvSpPr>
            <a:spLocks noGrp="1"/>
          </p:cNvSpPr>
          <p:nvPr>
            <p:ph type="sldNum" sz="quarter" idx="12"/>
          </p:nvPr>
        </p:nvSpPr>
        <p:spPr/>
        <p:txBody>
          <a:bodyPr/>
          <a:lstStyle/>
          <a:p>
            <a:fld id="{ACDB8DC2-E923-45AC-ACA4-FA235D3C006D}" type="slidenum">
              <a:rPr lang="en-GB" smtClean="0"/>
              <a:t>3</a:t>
            </a:fld>
            <a:endParaRPr lang="en-GB"/>
          </a:p>
        </p:txBody>
      </p:sp>
      <p:sp>
        <p:nvSpPr>
          <p:cNvPr id="12" name="Right Arrow 11">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380287253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39" y="763159"/>
            <a:ext cx="10515600" cy="689124"/>
          </a:xfrm>
        </p:spPr>
        <p:txBody>
          <a:bodyPr/>
          <a:lstStyle/>
          <a:p>
            <a:pPr algn="ctr"/>
            <a:r>
              <a:rPr lang="en-GB" dirty="0" smtClean="0"/>
              <a:t>What do Carnivores Look Like?</a:t>
            </a:r>
            <a:endParaRPr lang="en-GB" dirty="0"/>
          </a:p>
        </p:txBody>
      </p:sp>
      <p:sp>
        <p:nvSpPr>
          <p:cNvPr id="4" name="Date Placeholder 3"/>
          <p:cNvSpPr>
            <a:spLocks noGrp="1"/>
          </p:cNvSpPr>
          <p:nvPr>
            <p:ph type="dt" sz="half" idx="10"/>
          </p:nvPr>
        </p:nvSpPr>
        <p:spPr/>
        <p:txBody>
          <a:bodyPr/>
          <a:lstStyle/>
          <a:p>
            <a:fld id="{0F035862-0F62-4517-8119-D69DA7CD039B}"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4</a:t>
            </a:fld>
            <a:endParaRPr lang="en-GB"/>
          </a:p>
        </p:txBody>
      </p:sp>
      <p:sp>
        <p:nvSpPr>
          <p:cNvPr id="11" name="Subtitle 2"/>
          <p:cNvSpPr>
            <a:spLocks noGrp="1"/>
          </p:cNvSpPr>
          <p:nvPr/>
        </p:nvSpPr>
        <p:spPr bwMode="auto">
          <a:xfrm>
            <a:off x="1811337" y="1710466"/>
            <a:ext cx="8569325" cy="119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ctr" defTabSz="685800" rtl="0" eaLnBrk="0" fontAlgn="base" hangingPunct="0">
              <a:lnSpc>
                <a:spcPct val="90000"/>
              </a:lnSpc>
              <a:spcBef>
                <a:spcPts val="1000"/>
              </a:spcBef>
              <a:spcAft>
                <a:spcPct val="0"/>
              </a:spcAft>
              <a:buClr>
                <a:schemeClr val="accent1"/>
              </a:buClr>
              <a:buSzPct val="80000"/>
              <a:buFont typeface="Corbel" panose="020B0503020204020204" pitchFamily="34" charset="0"/>
              <a:buNone/>
              <a:defRPr sz="1800" kern="1200">
                <a:solidFill>
                  <a:srgbClr val="FFFFFF"/>
                </a:solidFill>
                <a:latin typeface="+mn-lt"/>
                <a:ea typeface="+mn-ea"/>
                <a:cs typeface="+mn-cs"/>
              </a:defRPr>
            </a:lvl1pPr>
            <a:lvl2pPr marL="342900" indent="0" algn="ctr"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None/>
              <a:defRPr sz="1800" kern="1200">
                <a:solidFill>
                  <a:schemeClr val="accent1"/>
                </a:solidFill>
                <a:latin typeface="+mn-lt"/>
                <a:ea typeface="+mn-ea"/>
                <a:cs typeface="+mn-cs"/>
              </a:defRPr>
            </a:lvl2pPr>
            <a:lvl3pPr marL="685800" indent="0" algn="ctr"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None/>
              <a:defRPr sz="1800" kern="1200">
                <a:solidFill>
                  <a:schemeClr val="accent1"/>
                </a:solidFill>
                <a:latin typeface="+mn-lt"/>
                <a:ea typeface="+mn-ea"/>
                <a:cs typeface="+mn-cs"/>
              </a:defRPr>
            </a:lvl3pPr>
            <a:lvl4pPr marL="1028700" indent="0" algn="ctr"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None/>
              <a:defRPr sz="1500" kern="1200">
                <a:solidFill>
                  <a:schemeClr val="accent1"/>
                </a:solidFill>
                <a:latin typeface="+mn-lt"/>
                <a:ea typeface="+mn-ea"/>
                <a:cs typeface="+mn-cs"/>
              </a:defRPr>
            </a:lvl4pPr>
            <a:lvl5pPr marL="1371600" indent="0" algn="ctr"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None/>
              <a:defRPr sz="1500" kern="1200">
                <a:solidFill>
                  <a:schemeClr val="accent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SzPct val="80000"/>
              <a:buFont typeface="Corbel" pitchFamily="34" charset="0"/>
              <a:buNone/>
              <a:defRPr sz="1500" kern="1200">
                <a:solidFill>
                  <a:schemeClr val="accent1"/>
                </a:solidFill>
                <a:latin typeface="+mn-lt"/>
                <a:ea typeface="+mn-ea"/>
                <a:cs typeface="+mn-cs"/>
              </a:defRPr>
            </a:lvl9pPr>
          </a:lstStyle>
          <a:p>
            <a:pPr algn="l" eaLnBrk="1" fontAlgn="auto" hangingPunct="1">
              <a:spcAft>
                <a:spcPts val="0"/>
              </a:spcAft>
              <a:defRPr/>
            </a:pPr>
            <a:r>
              <a:rPr lang="en-GB" altLang="en-US" sz="3600" dirty="0">
                <a:solidFill>
                  <a:schemeClr val="tx1"/>
                </a:solidFill>
                <a:latin typeface="SassoonPrimaryInfant" pitchFamily="2" charset="0"/>
              </a:rPr>
              <a:t>Leopards, lions and cheetahs are carnivores.  They are fast and strong so they can hunt and catch their prey. Very rarely, they might kill and eat each other.</a:t>
            </a:r>
          </a:p>
          <a:p>
            <a:pPr algn="l" eaLnBrk="1" fontAlgn="auto" hangingPunct="1">
              <a:spcAft>
                <a:spcPts val="0"/>
              </a:spcAft>
              <a:defRPr/>
            </a:pPr>
            <a:r>
              <a:rPr lang="en-GB" altLang="en-US" sz="3600" dirty="0">
                <a:solidFill>
                  <a:schemeClr val="tx1"/>
                </a:solidFill>
                <a:latin typeface="SassoonPrimaryInfant" pitchFamily="2" charset="0"/>
              </a:rPr>
              <a:t>Usually it would be each others’ cubs or ill and weak adults, or when they fight over territory.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139" y="3201986"/>
            <a:ext cx="3288048" cy="27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6403" y="3201986"/>
            <a:ext cx="3402012" cy="288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8682" y="3249112"/>
            <a:ext cx="4044408" cy="284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TextBox 16"/>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372221820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7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     What things might a carnivore or</a:t>
            </a:r>
            <a:br>
              <a:rPr lang="en-GB" dirty="0" smtClean="0"/>
            </a:br>
            <a:r>
              <a:rPr lang="en-GB" dirty="0" smtClean="0"/>
              <a:t>predator have to help them eat and survive?</a:t>
            </a:r>
            <a:endParaRPr lang="en-GB" dirty="0"/>
          </a:p>
        </p:txBody>
      </p:sp>
      <p:sp>
        <p:nvSpPr>
          <p:cNvPr id="4" name="Date Placeholder 3"/>
          <p:cNvSpPr>
            <a:spLocks noGrp="1"/>
          </p:cNvSpPr>
          <p:nvPr>
            <p:ph type="dt" sz="half" idx="10"/>
          </p:nvPr>
        </p:nvSpPr>
        <p:spPr/>
        <p:txBody>
          <a:bodyPr/>
          <a:lstStyle/>
          <a:p>
            <a:fld id="{1F527FC5-31B5-4D14-B68B-71715D3D297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5</a:t>
            </a:fld>
            <a:endParaRPr lang="en-GB"/>
          </a:p>
        </p:txBody>
      </p:sp>
      <p:sp>
        <p:nvSpPr>
          <p:cNvPr id="8" name="Right Arrow 7">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690688"/>
            <a:ext cx="2752344" cy="18288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690" y="1690688"/>
            <a:ext cx="2743200" cy="1828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064" y="1669967"/>
            <a:ext cx="3544824" cy="1828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344" y="3914829"/>
            <a:ext cx="2743200" cy="182880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2766" t="28496" r="39424" b="43157"/>
          <a:stretch/>
        </p:blipFill>
        <p:spPr>
          <a:xfrm>
            <a:off x="4377690" y="3946472"/>
            <a:ext cx="2711599" cy="1797157"/>
          </a:xfrm>
          <a:prstGeom prst="rect">
            <a:avLst/>
          </a:prstGeom>
        </p:spPr>
      </p:pic>
      <p:sp>
        <p:nvSpPr>
          <p:cNvPr id="14" name="TextBox 13"/>
          <p:cNvSpPr txBox="1"/>
          <p:nvPr/>
        </p:nvSpPr>
        <p:spPr>
          <a:xfrm>
            <a:off x="7370153" y="3937109"/>
            <a:ext cx="4595756" cy="1815882"/>
          </a:xfrm>
          <a:prstGeom prst="rect">
            <a:avLst/>
          </a:prstGeom>
          <a:noFill/>
        </p:spPr>
        <p:txBody>
          <a:bodyPr wrap="square" rtlCol="0">
            <a:spAutoFit/>
          </a:bodyPr>
          <a:lstStyle/>
          <a:p>
            <a:r>
              <a:rPr lang="en-GB" sz="2800" dirty="0" smtClean="0"/>
              <a:t>Some predators might have more than one of these features. Why would that be do you think?</a:t>
            </a:r>
            <a:endParaRPr lang="en-GB" sz="2800" dirty="0"/>
          </a:p>
        </p:txBody>
      </p:sp>
      <p:sp>
        <p:nvSpPr>
          <p:cNvPr id="15" name="TextBox 14"/>
          <p:cNvSpPr txBox="1"/>
          <p:nvPr/>
        </p:nvSpPr>
        <p:spPr>
          <a:xfrm>
            <a:off x="842772" y="3519488"/>
            <a:ext cx="2734056" cy="369332"/>
          </a:xfrm>
          <a:prstGeom prst="rect">
            <a:avLst/>
          </a:prstGeom>
          <a:noFill/>
        </p:spPr>
        <p:txBody>
          <a:bodyPr wrap="square" rtlCol="0">
            <a:spAutoFit/>
          </a:bodyPr>
          <a:lstStyle/>
          <a:p>
            <a:pPr algn="ctr"/>
            <a:r>
              <a:rPr lang="en-GB" dirty="0" smtClean="0"/>
              <a:t>Sharp claws for gripping</a:t>
            </a:r>
            <a:endParaRPr lang="en-GB" dirty="0"/>
          </a:p>
        </p:txBody>
      </p:sp>
      <p:sp>
        <p:nvSpPr>
          <p:cNvPr id="16" name="TextBox 15"/>
          <p:cNvSpPr txBox="1"/>
          <p:nvPr/>
        </p:nvSpPr>
        <p:spPr>
          <a:xfrm>
            <a:off x="4377689" y="3548314"/>
            <a:ext cx="2711599" cy="369332"/>
          </a:xfrm>
          <a:prstGeom prst="rect">
            <a:avLst/>
          </a:prstGeom>
          <a:noFill/>
        </p:spPr>
        <p:txBody>
          <a:bodyPr wrap="square" rtlCol="0">
            <a:spAutoFit/>
          </a:bodyPr>
          <a:lstStyle/>
          <a:p>
            <a:pPr algn="ctr"/>
            <a:r>
              <a:rPr lang="en-GB" dirty="0" smtClean="0"/>
              <a:t>Sharp teeth for tearing</a:t>
            </a:r>
            <a:endParaRPr lang="en-GB" dirty="0"/>
          </a:p>
        </p:txBody>
      </p:sp>
      <p:sp>
        <p:nvSpPr>
          <p:cNvPr id="17" name="TextBox 16"/>
          <p:cNvSpPr txBox="1"/>
          <p:nvPr/>
        </p:nvSpPr>
        <p:spPr>
          <a:xfrm>
            <a:off x="7120889" y="3519488"/>
            <a:ext cx="4738519" cy="369332"/>
          </a:xfrm>
          <a:prstGeom prst="rect">
            <a:avLst/>
          </a:prstGeom>
          <a:noFill/>
        </p:spPr>
        <p:txBody>
          <a:bodyPr wrap="square" rtlCol="0">
            <a:spAutoFit/>
          </a:bodyPr>
          <a:lstStyle/>
          <a:p>
            <a:pPr algn="ctr"/>
            <a:r>
              <a:rPr lang="en-GB" dirty="0" smtClean="0"/>
              <a:t>Powerful jaws to drive teeth into skin and flesh</a:t>
            </a:r>
            <a:endParaRPr lang="en-GB" dirty="0"/>
          </a:p>
        </p:txBody>
      </p:sp>
      <p:sp>
        <p:nvSpPr>
          <p:cNvPr id="18" name="TextBox 17"/>
          <p:cNvSpPr txBox="1"/>
          <p:nvPr/>
        </p:nvSpPr>
        <p:spPr>
          <a:xfrm>
            <a:off x="705925" y="5791961"/>
            <a:ext cx="3026037" cy="369332"/>
          </a:xfrm>
          <a:prstGeom prst="rect">
            <a:avLst/>
          </a:prstGeom>
          <a:noFill/>
        </p:spPr>
        <p:txBody>
          <a:bodyPr wrap="square" rtlCol="0">
            <a:spAutoFit/>
          </a:bodyPr>
          <a:lstStyle/>
          <a:p>
            <a:pPr algn="ctr"/>
            <a:r>
              <a:rPr lang="en-GB" dirty="0" smtClean="0"/>
              <a:t>Venom through fangs or stings</a:t>
            </a:r>
            <a:endParaRPr lang="en-GB" dirty="0"/>
          </a:p>
        </p:txBody>
      </p:sp>
      <p:sp>
        <p:nvSpPr>
          <p:cNvPr id="19" name="TextBox 18"/>
          <p:cNvSpPr txBox="1"/>
          <p:nvPr/>
        </p:nvSpPr>
        <p:spPr>
          <a:xfrm>
            <a:off x="4377689" y="5895191"/>
            <a:ext cx="2711599" cy="369332"/>
          </a:xfrm>
          <a:prstGeom prst="rect">
            <a:avLst/>
          </a:prstGeom>
          <a:noFill/>
        </p:spPr>
        <p:txBody>
          <a:bodyPr wrap="square" rtlCol="0">
            <a:spAutoFit/>
          </a:bodyPr>
          <a:lstStyle/>
          <a:p>
            <a:pPr algn="ctr"/>
            <a:r>
              <a:rPr lang="en-GB" dirty="0" smtClean="0"/>
              <a:t>Powerful eyesight</a:t>
            </a:r>
            <a:endParaRPr lang="en-GB" dirty="0"/>
          </a:p>
        </p:txBody>
      </p:sp>
    </p:spTree>
    <p:extLst>
      <p:ext uri="{BB962C8B-B14F-4D97-AF65-F5344CB8AC3E}">
        <p14:creationId xmlns:p14="http://schemas.microsoft.com/office/powerpoint/2010/main" val="4206184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7000"/>
                            </p:stCondLst>
                            <p:childTnLst>
                              <p:par>
                                <p:cTn id="13" presetID="10" presetClass="entr" presetSubtype="0" fill="hold" nodeType="afterEffect">
                                  <p:stCondLst>
                                    <p:cond delay="3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11000"/>
                            </p:stCondLst>
                            <p:childTnLst>
                              <p:par>
                                <p:cTn id="17" presetID="10" presetClass="entr" presetSubtype="0" fill="hold" grpId="0"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14000"/>
                            </p:stCondLst>
                            <p:childTnLst>
                              <p:par>
                                <p:cTn id="21" presetID="10" presetClass="entr" presetSubtype="0" fill="hold" nodeType="afterEffect">
                                  <p:stCondLst>
                                    <p:cond delay="3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8000"/>
                            </p:stCondLst>
                            <p:childTnLst>
                              <p:par>
                                <p:cTn id="25" presetID="10" presetClass="entr" presetSubtype="0" fill="hold" grpId="0" nodeType="afterEffect">
                                  <p:stCondLst>
                                    <p:cond delay="2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21000"/>
                            </p:stCondLst>
                            <p:childTnLst>
                              <p:par>
                                <p:cTn id="29" presetID="10" presetClass="entr" presetSubtype="0" fill="hold" nodeType="afterEffect">
                                  <p:stCondLst>
                                    <p:cond delay="3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25000"/>
                            </p:stCondLst>
                            <p:childTnLst>
                              <p:par>
                                <p:cTn id="33" presetID="10" presetClass="entr" presetSubtype="0" fill="hold" grpId="0" nodeType="afterEffect">
                                  <p:stCondLst>
                                    <p:cond delay="2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28000"/>
                            </p:stCondLst>
                            <p:childTnLst>
                              <p:par>
                                <p:cTn id="37" presetID="10" presetClass="entr" presetSubtype="0" fill="hold" nodeType="afterEffect">
                                  <p:stCondLst>
                                    <p:cond delay="3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32000"/>
                            </p:stCondLst>
                            <p:childTnLst>
                              <p:par>
                                <p:cTn id="41" presetID="10" presetClass="entr" presetSubtype="0" fill="hold" grpId="0" nodeType="afterEffect">
                                  <p:stCondLst>
                                    <p:cond delay="2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par>
                          <p:cTn id="44" fill="hold">
                            <p:stCondLst>
                              <p:cond delay="35000"/>
                            </p:stCondLst>
                            <p:childTnLst>
                              <p:par>
                                <p:cTn id="45" presetID="10" presetClass="entr" presetSubtype="0" fill="hold" grpId="0" nodeType="afterEffect">
                                  <p:stCondLst>
                                    <p:cond delay="2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573" y="1391764"/>
            <a:ext cx="2627107" cy="4707183"/>
          </a:xfrm>
        </p:spPr>
        <p:txBody>
          <a:bodyPr/>
          <a:lstStyle/>
          <a:p>
            <a:r>
              <a:rPr lang="en-GB" sz="2800" dirty="0" smtClean="0"/>
              <a:t>Lions have claws, good eyesight, a keen sense of smell, sharp claws, powerful legs, speed and strong jaws.</a:t>
            </a:r>
            <a:br>
              <a:rPr lang="en-GB" sz="2800" dirty="0" smtClean="0"/>
            </a:br>
            <a:r>
              <a:rPr lang="en-GB" sz="2800" dirty="0"/>
              <a:t/>
            </a:r>
            <a:br>
              <a:rPr lang="en-GB" sz="2800" dirty="0"/>
            </a:br>
            <a:r>
              <a:rPr lang="en-GB" sz="2800" dirty="0" smtClean="0"/>
              <a:t>All of these features make them efficient predators.</a:t>
            </a:r>
            <a:endParaRPr lang="en-GB" sz="2800" dirty="0"/>
          </a:p>
        </p:txBody>
      </p:sp>
      <p:sp>
        <p:nvSpPr>
          <p:cNvPr id="4" name="Date Placeholder 3"/>
          <p:cNvSpPr>
            <a:spLocks noGrp="1"/>
          </p:cNvSpPr>
          <p:nvPr>
            <p:ph type="dt" sz="half" idx="10"/>
          </p:nvPr>
        </p:nvSpPr>
        <p:spPr/>
        <p:txBody>
          <a:bodyPr/>
          <a:lstStyle/>
          <a:p>
            <a:fld id="{8ACCD9A5-6E86-4AF3-A563-047CDCCED59B}"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6</a:t>
            </a:fld>
            <a:endParaRPr lang="en-GB"/>
          </a:p>
        </p:txBody>
      </p:sp>
      <p:sp>
        <p:nvSpPr>
          <p:cNvPr id="7" name="Right Arrow 6">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04" y="1129553"/>
            <a:ext cx="7840196" cy="5226797"/>
          </a:xfrm>
          <a:prstGeom prst="rect">
            <a:avLst/>
          </a:prstGeom>
        </p:spPr>
      </p:pic>
      <p:sp>
        <p:nvSpPr>
          <p:cNvPr id="8" name="TextBox 7"/>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Tree>
    <p:extLst>
      <p:ext uri="{BB962C8B-B14F-4D97-AF65-F5344CB8AC3E}">
        <p14:creationId xmlns:p14="http://schemas.microsoft.com/office/powerpoint/2010/main" val="1593955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54D435-F9AE-47A8-9F93-8BC6C3A7B7F6}"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7</a:t>
            </a:fld>
            <a:endParaRPr lang="en-GB"/>
          </a:p>
        </p:txBody>
      </p:sp>
      <p:sp>
        <p:nvSpPr>
          <p:cNvPr id="10" name="TextBox 9"/>
          <p:cNvSpPr txBox="1">
            <a:spLocks noChangeArrowheads="1"/>
          </p:cNvSpPr>
          <p:nvPr/>
        </p:nvSpPr>
        <p:spPr bwMode="auto">
          <a:xfrm>
            <a:off x="1883568" y="672682"/>
            <a:ext cx="84248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r>
              <a:rPr lang="en-GB" altLang="en-US" sz="3200" dirty="0" smtClean="0">
                <a:latin typeface="SassoonPrimaryInfant" pitchFamily="2" charset="0"/>
              </a:rPr>
              <a:t>Some animals eat plants to </a:t>
            </a:r>
            <a:r>
              <a:rPr lang="en-GB" altLang="en-US" sz="3200" dirty="0">
                <a:latin typeface="SassoonPrimaryInfant" pitchFamily="2" charset="0"/>
              </a:rPr>
              <a:t>survive. </a:t>
            </a:r>
            <a:r>
              <a:rPr lang="en-GB" altLang="en-US" sz="3200" dirty="0" smtClean="0">
                <a:latin typeface="SassoonPrimaryInfant" pitchFamily="2" charset="0"/>
              </a:rPr>
              <a:t>Do </a:t>
            </a:r>
            <a:r>
              <a:rPr lang="en-GB" altLang="en-US" sz="3200" dirty="0">
                <a:latin typeface="SassoonPrimaryInfant" pitchFamily="2" charset="0"/>
              </a:rPr>
              <a:t>you know what these animals are called</a:t>
            </a:r>
            <a:r>
              <a:rPr lang="en-GB" altLang="en-US" sz="3200" dirty="0" smtClean="0">
                <a:latin typeface="SassoonPrimaryInfant" pitchFamily="2" charset="0"/>
              </a:rPr>
              <a:t>? A lot of them are prey animals and they are eaten by predators.</a:t>
            </a:r>
            <a:endParaRPr lang="en-GB" altLang="en-US" sz="3200" dirty="0">
              <a:latin typeface="SassoonPrimaryInfant" pitchFamily="2" charset="0"/>
            </a:endParaRPr>
          </a:p>
        </p:txBody>
      </p:sp>
      <p:sp>
        <p:nvSpPr>
          <p:cNvPr id="14" name="Rounded Rectangle 13"/>
          <p:cNvSpPr/>
          <p:nvPr/>
        </p:nvSpPr>
        <p:spPr>
          <a:xfrm>
            <a:off x="6469134" y="2260570"/>
            <a:ext cx="4001845" cy="38504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a:hlinkClick r:id="" action="ppaction://hlinkshowjump?jump=nextslide" highlightClick="1"/>
          </p:cNvPr>
          <p:cNvSpPr txBox="1"/>
          <p:nvPr/>
        </p:nvSpPr>
        <p:spPr>
          <a:xfrm>
            <a:off x="6469135" y="3402765"/>
            <a:ext cx="4001845" cy="1200329"/>
          </a:xfrm>
          <a:prstGeom prst="rect">
            <a:avLst/>
          </a:prstGeom>
          <a:noFill/>
        </p:spPr>
        <p:txBody>
          <a:bodyPr wrap="square" rtlCol="0">
            <a:spAutoFit/>
          </a:bodyPr>
          <a:lstStyle/>
          <a:p>
            <a:pPr algn="ctr"/>
            <a:r>
              <a:rPr lang="en-GB" sz="7200" dirty="0" smtClean="0">
                <a:hlinkClick r:id="" action="ppaction://hlinkshowjump?jump=nextslide"/>
              </a:rPr>
              <a:t>Answer</a:t>
            </a:r>
            <a:endParaRPr lang="en-GB" sz="7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1587" y="2733033"/>
            <a:ext cx="3790816" cy="3510015"/>
          </a:xfrm>
          <a:prstGeom prst="rect">
            <a:avLst/>
          </a:prstGeom>
        </p:spPr>
      </p:pic>
    </p:spTree>
    <p:extLst>
      <p:ext uri="{BB962C8B-B14F-4D97-AF65-F5344CB8AC3E}">
        <p14:creationId xmlns:p14="http://schemas.microsoft.com/office/powerpoint/2010/main" val="172903757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A6A84D-CA17-496D-8EF4-E1FE6AEC6652}"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8</a:t>
            </a:fld>
            <a:endParaRPr lang="en-GB"/>
          </a:p>
        </p:txBody>
      </p:sp>
      <p:sp>
        <p:nvSpPr>
          <p:cNvPr id="7" name="Right Arrow 6">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9" name="TextBox 8"/>
          <p:cNvSpPr txBox="1">
            <a:spLocks noChangeArrowheads="1"/>
          </p:cNvSpPr>
          <p:nvPr/>
        </p:nvSpPr>
        <p:spPr bwMode="auto">
          <a:xfrm>
            <a:off x="1847850" y="937419"/>
            <a:ext cx="84248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r>
              <a:rPr lang="en-GB" altLang="en-US" sz="3200" dirty="0" smtClean="0">
                <a:latin typeface="SassoonPrimaryInfant" pitchFamily="2" charset="0"/>
              </a:rPr>
              <a:t>Some animals eat plants to </a:t>
            </a:r>
            <a:r>
              <a:rPr lang="en-GB" altLang="en-US" sz="3200" dirty="0">
                <a:latin typeface="SassoonPrimaryInfant" pitchFamily="2" charset="0"/>
              </a:rPr>
              <a:t>survive. </a:t>
            </a:r>
            <a:r>
              <a:rPr lang="en-GB" altLang="en-US" sz="3200" dirty="0" smtClean="0">
                <a:latin typeface="SassoonPrimaryInfant" pitchFamily="2" charset="0"/>
              </a:rPr>
              <a:t>Do </a:t>
            </a:r>
            <a:r>
              <a:rPr lang="en-GB" altLang="en-US" sz="3200" dirty="0">
                <a:latin typeface="SassoonPrimaryInfant" pitchFamily="2" charset="0"/>
              </a:rPr>
              <a:t>you know what these animals are called?</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829" y="2456431"/>
            <a:ext cx="3790816" cy="3510015"/>
          </a:xfrm>
          <a:prstGeom prst="rect">
            <a:avLst/>
          </a:prstGeom>
        </p:spPr>
      </p:pic>
      <p:sp>
        <p:nvSpPr>
          <p:cNvPr id="13" name="Rounded Rectangle 12"/>
          <p:cNvSpPr/>
          <p:nvPr/>
        </p:nvSpPr>
        <p:spPr>
          <a:xfrm>
            <a:off x="6456363" y="2281859"/>
            <a:ext cx="3816350" cy="3684587"/>
          </a:xfrm>
          <a:prstGeom prst="roundRect">
            <a:avLst>
              <a:gd name="adj" fmla="val 7265"/>
            </a:avLst>
          </a:prstGeom>
          <a:solidFill>
            <a:srgbClr val="FFFFFF">
              <a:alpha val="72157"/>
            </a:srgbClr>
          </a:solidFill>
          <a:ln w="28575">
            <a:solidFill>
              <a:schemeClr val="accent3">
                <a:alpha val="6902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GB" sz="3600" dirty="0">
                <a:solidFill>
                  <a:schemeClr val="tx1"/>
                </a:solidFill>
                <a:latin typeface="SassoonPrimaryInfant" pitchFamily="2" charset="0"/>
              </a:rPr>
              <a:t>Animals that eat </a:t>
            </a:r>
            <a:r>
              <a:rPr lang="en-GB" sz="3600" dirty="0" smtClean="0">
                <a:solidFill>
                  <a:schemeClr val="tx1"/>
                </a:solidFill>
                <a:latin typeface="SassoonPrimaryInfant" pitchFamily="2" charset="0"/>
              </a:rPr>
              <a:t>plants </a:t>
            </a:r>
            <a:r>
              <a:rPr lang="en-GB" sz="3600" dirty="0">
                <a:solidFill>
                  <a:schemeClr val="tx1"/>
                </a:solidFill>
                <a:latin typeface="SassoonPrimaryInfant" pitchFamily="2" charset="0"/>
              </a:rPr>
              <a:t>are called </a:t>
            </a:r>
            <a:r>
              <a:rPr lang="en-GB" sz="3600" b="1" dirty="0" smtClean="0">
                <a:solidFill>
                  <a:schemeClr val="tx1"/>
                </a:solidFill>
                <a:latin typeface="SassoonPrimaryInfant" pitchFamily="2" charset="0"/>
              </a:rPr>
              <a:t>herbivores</a:t>
            </a:r>
            <a:r>
              <a:rPr lang="en-GB" sz="3600" dirty="0">
                <a:solidFill>
                  <a:schemeClr val="tx1"/>
                </a:solidFill>
                <a:latin typeface="SassoonPrimaryInfant" pitchFamily="2" charset="0"/>
              </a:rPr>
              <a:t>.</a:t>
            </a:r>
          </a:p>
          <a:p>
            <a:pPr algn="ctr" eaLnBrk="1" fontAlgn="auto" hangingPunct="1">
              <a:spcBef>
                <a:spcPts val="0"/>
              </a:spcBef>
              <a:spcAft>
                <a:spcPts val="0"/>
              </a:spcAft>
              <a:defRPr/>
            </a:pPr>
            <a:r>
              <a:rPr lang="en-GB" sz="2000" dirty="0">
                <a:solidFill>
                  <a:schemeClr val="tx1"/>
                </a:solidFill>
                <a:latin typeface="SassoonPrimaryInfant" pitchFamily="2" charset="0"/>
              </a:rPr>
              <a:t>They </a:t>
            </a:r>
            <a:r>
              <a:rPr lang="en-GB" sz="2000" dirty="0" smtClean="0">
                <a:solidFill>
                  <a:schemeClr val="tx1"/>
                </a:solidFill>
                <a:latin typeface="SassoonPrimaryInfant" pitchFamily="2" charset="0"/>
              </a:rPr>
              <a:t>can sometimes be </a:t>
            </a:r>
            <a:r>
              <a:rPr lang="en-GB" sz="2000" dirty="0">
                <a:solidFill>
                  <a:schemeClr val="tx1"/>
                </a:solidFill>
                <a:latin typeface="SassoonPrimaryInfant" pitchFamily="2" charset="0"/>
              </a:rPr>
              <a:t>strong </a:t>
            </a:r>
            <a:r>
              <a:rPr lang="en-GB" sz="2000" dirty="0" smtClean="0">
                <a:solidFill>
                  <a:schemeClr val="tx1"/>
                </a:solidFill>
                <a:latin typeface="SassoonPrimaryInfant" pitchFamily="2" charset="0"/>
              </a:rPr>
              <a:t>and sometimes </a:t>
            </a:r>
            <a:r>
              <a:rPr lang="en-GB" sz="2000" dirty="0">
                <a:solidFill>
                  <a:schemeClr val="tx1"/>
                </a:solidFill>
                <a:latin typeface="SassoonPrimaryInfant" pitchFamily="2" charset="0"/>
              </a:rPr>
              <a:t>fast so they can </a:t>
            </a:r>
            <a:r>
              <a:rPr lang="en-GB" sz="2000" dirty="0" smtClean="0">
                <a:solidFill>
                  <a:schemeClr val="tx1"/>
                </a:solidFill>
                <a:latin typeface="SassoonPrimaryInfant" pitchFamily="2" charset="0"/>
              </a:rPr>
              <a:t>escape </a:t>
            </a:r>
            <a:r>
              <a:rPr lang="en-GB" sz="2000" b="1" dirty="0" smtClean="0">
                <a:solidFill>
                  <a:schemeClr val="tx1"/>
                </a:solidFill>
                <a:latin typeface="SassoonPrimaryInfant" pitchFamily="2" charset="0"/>
              </a:rPr>
              <a:t>predators</a:t>
            </a:r>
            <a:r>
              <a:rPr lang="en-GB" sz="2000" dirty="0" smtClean="0">
                <a:solidFill>
                  <a:schemeClr val="tx1"/>
                </a:solidFill>
                <a:latin typeface="SassoonPrimaryInfant" pitchFamily="2" charset="0"/>
              </a:rPr>
              <a:t>.</a:t>
            </a:r>
            <a:endParaRPr lang="en-GB" sz="2000" dirty="0">
              <a:solidFill>
                <a:schemeClr val="tx1"/>
              </a:solidFill>
              <a:latin typeface="SassoonPrimaryInfant" pitchFamily="2" charset="0"/>
            </a:endParaRPr>
          </a:p>
        </p:txBody>
      </p:sp>
    </p:spTree>
    <p:extLst>
      <p:ext uri="{BB962C8B-B14F-4D97-AF65-F5344CB8AC3E}">
        <p14:creationId xmlns:p14="http://schemas.microsoft.com/office/powerpoint/2010/main" val="412748086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9C4130-5491-4918-ACEA-A67BB4E1E7C6}" type="datetime1">
              <a:rPr lang="en-GB" smtClean="0"/>
              <a:t>15/12/2021</a:t>
            </a:fld>
            <a:endParaRPr lang="en-GB"/>
          </a:p>
        </p:txBody>
      </p:sp>
      <p:sp>
        <p:nvSpPr>
          <p:cNvPr id="5" name="Footer Placeholder 4"/>
          <p:cNvSpPr>
            <a:spLocks noGrp="1"/>
          </p:cNvSpPr>
          <p:nvPr>
            <p:ph type="ftr" sz="quarter" idx="11"/>
          </p:nvPr>
        </p:nvSpPr>
        <p:spPr/>
        <p:txBody>
          <a:bodyPr/>
          <a:lstStyle/>
          <a:p>
            <a:r>
              <a:rPr lang="en-GB" smtClean="0"/>
              <a:t>Copyright Bugfest Ltd 2021</a:t>
            </a:r>
            <a:endParaRPr lang="en-GB"/>
          </a:p>
        </p:txBody>
      </p:sp>
      <p:sp>
        <p:nvSpPr>
          <p:cNvPr id="6" name="Slide Number Placeholder 5"/>
          <p:cNvSpPr>
            <a:spLocks noGrp="1"/>
          </p:cNvSpPr>
          <p:nvPr>
            <p:ph type="sldNum" sz="quarter" idx="12"/>
          </p:nvPr>
        </p:nvSpPr>
        <p:spPr/>
        <p:txBody>
          <a:bodyPr/>
          <a:lstStyle/>
          <a:p>
            <a:fld id="{ACDB8DC2-E923-45AC-ACA4-FA235D3C006D}" type="slidenum">
              <a:rPr lang="en-GB" smtClean="0"/>
              <a:t>9</a:t>
            </a:fld>
            <a:endParaRPr lang="en-GB"/>
          </a:p>
        </p:txBody>
      </p:sp>
      <p:sp>
        <p:nvSpPr>
          <p:cNvPr id="7" name="Right Arrow 6">
            <a:hlinkClick r:id="" action="ppaction://hlinkshowjump?jump=nextslide" highlightClick="1"/>
          </p:cNvPr>
          <p:cNvSpPr/>
          <p:nvPr/>
        </p:nvSpPr>
        <p:spPr>
          <a:xfrm>
            <a:off x="10848190" y="5818468"/>
            <a:ext cx="1011219" cy="53788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p:cNvSpPr txBox="1"/>
          <p:nvPr/>
        </p:nvSpPr>
        <p:spPr>
          <a:xfrm>
            <a:off x="11022554" y="5991225"/>
            <a:ext cx="662492" cy="215444"/>
          </a:xfrm>
          <a:prstGeom prst="rect">
            <a:avLst/>
          </a:prstGeom>
          <a:noFill/>
        </p:spPr>
        <p:txBody>
          <a:bodyPr wrap="square" rtlCol="0">
            <a:spAutoFit/>
          </a:bodyPr>
          <a:lstStyle/>
          <a:p>
            <a:r>
              <a:rPr lang="en-GB" sz="800" dirty="0" smtClean="0"/>
              <a:t>NEXT SLIDE</a:t>
            </a:r>
            <a:endParaRPr lang="en-GB" sz="800" dirty="0"/>
          </a:p>
        </p:txBody>
      </p:sp>
      <p:sp>
        <p:nvSpPr>
          <p:cNvPr id="9" name="Subtitle 2"/>
          <p:cNvSpPr txBox="1">
            <a:spLocks/>
          </p:cNvSpPr>
          <p:nvPr/>
        </p:nvSpPr>
        <p:spPr>
          <a:xfrm>
            <a:off x="2977160" y="641444"/>
            <a:ext cx="8569325" cy="1223962"/>
          </a:xfrm>
          <a:prstGeom prst="rect">
            <a:avLst/>
          </a:prstGeom>
        </p:spPr>
        <p:txBody>
          <a:bodyPr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a:pPr>
            <a:r>
              <a:rPr lang="en-GB" altLang="en-US" sz="3600" dirty="0" smtClean="0">
                <a:latin typeface="SassoonPrimaryInfant" pitchFamily="2" charset="0"/>
              </a:rPr>
              <a:t>Herbivores’ teeth are flat and strong to help them grind the plants they eat. </a:t>
            </a:r>
          </a:p>
          <a:p>
            <a:pPr marL="0" indent="0" algn="r">
              <a:buNone/>
              <a:defRPr/>
            </a:pPr>
            <a:r>
              <a:rPr lang="en-GB" altLang="en-US" sz="3600" dirty="0" smtClean="0">
                <a:latin typeface="SassoonPrimaryInfant" pitchFamily="2" charset="0"/>
              </a:rPr>
              <a:t>This elephant’s teeth are so strong, it can grind up twigs and thin branches if it needs to.</a:t>
            </a:r>
            <a:endParaRPr lang="en-GB" altLang="en-US" sz="3600" dirty="0">
              <a:latin typeface="SassoonPrimaryInfant" pitchFamily="2" charset="0"/>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608" y="1919649"/>
            <a:ext cx="4293819" cy="33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782" t="26793" r="15917" b="12341"/>
          <a:stretch/>
        </p:blipFill>
        <p:spPr>
          <a:xfrm>
            <a:off x="4823318" y="1919649"/>
            <a:ext cx="6221934" cy="3652209"/>
          </a:xfrm>
          <a:prstGeom prst="rect">
            <a:avLst/>
          </a:prstGeom>
        </p:spPr>
      </p:pic>
    </p:spTree>
    <p:extLst>
      <p:ext uri="{BB962C8B-B14F-4D97-AF65-F5344CB8AC3E}">
        <p14:creationId xmlns:p14="http://schemas.microsoft.com/office/powerpoint/2010/main" val="337229022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1070</Words>
  <Application>Microsoft Office PowerPoint</Application>
  <PresentationFormat>Widescreen</PresentationFormat>
  <Paragraphs>162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Corbel</vt:lpstr>
      <vt:lpstr>SassoonPrimaryInfant</vt:lpstr>
      <vt:lpstr>Office Theme</vt:lpstr>
      <vt:lpstr>   Predators and Prey    What do animals eat? Aim: learners will understand the difference between predator and prey and what carnivores, herbivores and omnivores are.  Learning Outcomes  All: state verbally or write an example of at least one feature that distinguishes or identifies the  difference between a carnivore, herbivore and omnivore. Most: describe with one or more examples features that distinguish or identify the  difference between carnivores, herbivores and omnivores.  Some: Explain two key features or more, that distinguish or identify the  difference between carnivores, herbivores and omnivores.  </vt:lpstr>
      <vt:lpstr>PowerPoint Presentation</vt:lpstr>
      <vt:lpstr>PowerPoint Presentation</vt:lpstr>
      <vt:lpstr>What do Carnivores Look Like?</vt:lpstr>
      <vt:lpstr>     What things might a carnivore or predator have to help them eat and survive?</vt:lpstr>
      <vt:lpstr>Lions have claws, good eyesight, a keen sense of smell, sharp claws, powerful legs, speed and strong jaws.  All of these features make them efficient predators.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do? How many points did you get? Now you should know all about: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50</cp:revision>
  <dcterms:created xsi:type="dcterms:W3CDTF">2021-03-26T08:25:15Z</dcterms:created>
  <dcterms:modified xsi:type="dcterms:W3CDTF">2021-12-15T11:36:52Z</dcterms:modified>
</cp:coreProperties>
</file>